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402" r:id="rId3"/>
    <p:sldId id="284" r:id="rId4"/>
    <p:sldId id="400" r:id="rId5"/>
    <p:sldId id="401" r:id="rId6"/>
    <p:sldId id="399" r:id="rId7"/>
    <p:sldId id="387" r:id="rId8"/>
    <p:sldId id="403" r:id="rId9"/>
    <p:sldId id="404" r:id="rId10"/>
    <p:sldId id="405" r:id="rId11"/>
    <p:sldId id="406" r:id="rId12"/>
    <p:sldId id="293" r:id="rId13"/>
    <p:sldId id="407" r:id="rId14"/>
    <p:sldId id="408" r:id="rId15"/>
    <p:sldId id="409" r:id="rId16"/>
    <p:sldId id="291" r:id="rId17"/>
    <p:sldId id="290" r:id="rId18"/>
    <p:sldId id="457"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 Hemming" initials="SH" lastIdx="2" clrIdx="0">
    <p:extLst>
      <p:ext uri="{19B8F6BF-5375-455C-9EA6-DF929625EA0E}">
        <p15:presenceInfo xmlns:p15="http://schemas.microsoft.com/office/powerpoint/2012/main" userId="Sini Hemm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9"/>
    <p:restoredTop sz="91358" autoAdjust="0"/>
  </p:normalViewPr>
  <p:slideViewPr>
    <p:cSldViewPr snapToGrid="0" snapToObjects="1">
      <p:cViewPr varScale="1">
        <p:scale>
          <a:sx n="196" d="100"/>
          <a:sy n="196" d="100"/>
        </p:scale>
        <p:origin x="1188" y="156"/>
      </p:cViewPr>
      <p:guideLst/>
    </p:cSldViewPr>
  </p:slideViewPr>
  <p:notesTextViewPr>
    <p:cViewPr>
      <p:scale>
        <a:sx n="1" d="1"/>
        <a:sy n="1" d="1"/>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4.1.2023</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4.1.2023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err="1"/>
              <a:t>Mitä</a:t>
            </a:r>
            <a:r>
              <a:rPr lang="sv-SE" dirty="0"/>
              <a:t> Stormossen </a:t>
            </a:r>
            <a:r>
              <a:rPr lang="sv-SE" dirty="0" err="1"/>
              <a:t>tekee</a:t>
            </a:r>
            <a:r>
              <a:rPr lang="sv-SE" dirty="0"/>
              <a:t>?</a:t>
            </a:r>
            <a:endParaRPr lang="sv-FI" dirty="0"/>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2</a:t>
            </a:fld>
            <a:endParaRPr lang="fi-FI"/>
          </a:p>
        </p:txBody>
      </p:sp>
    </p:spTree>
    <p:extLst>
      <p:ext uri="{BB962C8B-B14F-4D97-AF65-F5344CB8AC3E}">
        <p14:creationId xmlns:p14="http://schemas.microsoft.com/office/powerpoint/2010/main" val="23458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muovinkeräykseen</a:t>
            </a:r>
            <a:r>
              <a:rPr lang="sv-SE" b="1" dirty="0"/>
              <a:t>? </a:t>
            </a:r>
            <a:r>
              <a:rPr lang="sv-SE" b="0" dirty="0" err="1"/>
              <a:t>Puhtaat</a:t>
            </a:r>
            <a:r>
              <a:rPr lang="sv-SE" b="0" dirty="0"/>
              <a:t> ja </a:t>
            </a:r>
            <a:r>
              <a:rPr lang="sv-SE" b="0" dirty="0" err="1"/>
              <a:t>kuivat</a:t>
            </a:r>
            <a:r>
              <a:rPr lang="sv-SE" b="0" dirty="0"/>
              <a:t> </a:t>
            </a:r>
            <a:r>
              <a:rPr lang="sv-SE" b="0" dirty="0" err="1"/>
              <a:t>muovipakkaukset</a:t>
            </a:r>
            <a:r>
              <a:rPr lang="sv-SE" b="0" dirty="0"/>
              <a:t>. </a:t>
            </a:r>
            <a:r>
              <a:rPr lang="sv-SE" b="0" dirty="0" err="1"/>
              <a:t>Pakkaus</a:t>
            </a:r>
            <a:r>
              <a:rPr lang="sv-SE" b="0" dirty="0"/>
              <a:t> on </a:t>
            </a:r>
            <a:r>
              <a:rPr lang="sv-SE" b="0" dirty="0" err="1"/>
              <a:t>myytävän</a:t>
            </a:r>
            <a:r>
              <a:rPr lang="sv-SE" b="0" dirty="0"/>
              <a:t> </a:t>
            </a:r>
            <a:r>
              <a:rPr lang="sv-SE" b="0" dirty="0" err="1"/>
              <a:t>tuotteen</a:t>
            </a:r>
            <a:r>
              <a:rPr lang="sv-SE" b="0" dirty="0"/>
              <a:t> </a:t>
            </a:r>
            <a:r>
              <a:rPr lang="sv-SE" b="0" dirty="0" err="1"/>
              <a:t>pakkaamiseen</a:t>
            </a:r>
            <a:r>
              <a:rPr lang="sv-SE" b="0" dirty="0"/>
              <a:t> </a:t>
            </a:r>
            <a:r>
              <a:rPr lang="sv-SE" b="0" dirty="0" err="1"/>
              <a:t>tarkoitettu</a:t>
            </a:r>
            <a:r>
              <a:rPr lang="sv-SE" b="0" dirty="0"/>
              <a:t> </a:t>
            </a:r>
            <a:r>
              <a:rPr lang="sv-SE" b="0" dirty="0" err="1"/>
              <a:t>rasia</a:t>
            </a:r>
            <a:r>
              <a:rPr lang="sv-SE" b="0" dirty="0"/>
              <a:t>, </a:t>
            </a:r>
            <a:r>
              <a:rPr lang="sv-SE" b="0" dirty="0" err="1"/>
              <a:t>kääre</a:t>
            </a:r>
            <a:r>
              <a:rPr lang="sv-SE" b="0" dirty="0"/>
              <a:t>, </a:t>
            </a:r>
            <a:r>
              <a:rPr lang="sv-SE" b="0" dirty="0" err="1"/>
              <a:t>pussi</a:t>
            </a:r>
            <a:r>
              <a:rPr lang="sv-SE" b="0" dirty="0"/>
              <a:t> </a:t>
            </a:r>
            <a:r>
              <a:rPr lang="sv-SE" b="0" dirty="0" err="1"/>
              <a:t>tms</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Muovia</a:t>
            </a:r>
            <a:r>
              <a:rPr lang="sv-SE" b="0" dirty="0"/>
              <a:t> </a:t>
            </a:r>
            <a:r>
              <a:rPr lang="sv-SE" b="0" dirty="0" err="1"/>
              <a:t>kerätään</a:t>
            </a:r>
            <a:r>
              <a:rPr lang="sv-SE" b="0" dirty="0"/>
              <a:t> </a:t>
            </a:r>
            <a:r>
              <a:rPr lang="sv-SE" b="0" dirty="0" err="1"/>
              <a:t>kahdeksalla</a:t>
            </a:r>
            <a:r>
              <a:rPr lang="sv-SE" b="0" dirty="0"/>
              <a:t> </a:t>
            </a:r>
            <a:r>
              <a:rPr lang="sv-SE" b="0" dirty="0" err="1"/>
              <a:t>ekopisteellä</a:t>
            </a:r>
            <a:r>
              <a:rPr lang="sv-SE" b="0" dirty="0"/>
              <a:t>: </a:t>
            </a:r>
            <a:r>
              <a:rPr lang="sv-SE" b="0" dirty="0" err="1"/>
              <a:t>Sepänkylän</a:t>
            </a:r>
            <a:r>
              <a:rPr lang="sv-SE" b="0" dirty="0"/>
              <a:t> NS, </a:t>
            </a:r>
            <a:r>
              <a:rPr lang="sv-SE" b="0" dirty="0" err="1"/>
              <a:t>Maalahden</a:t>
            </a:r>
            <a:r>
              <a:rPr lang="sv-SE" b="0" dirty="0"/>
              <a:t> </a:t>
            </a:r>
            <a:r>
              <a:rPr lang="sv-SE" b="0" dirty="0" err="1"/>
              <a:t>S-market</a:t>
            </a:r>
            <a:r>
              <a:rPr lang="sv-SE" b="0" dirty="0"/>
              <a:t>, Prisma, Citymarket Kivihaka, </a:t>
            </a:r>
            <a:r>
              <a:rPr lang="sv-SE" b="0" dirty="0" err="1"/>
              <a:t>Lidl</a:t>
            </a:r>
            <a:r>
              <a:rPr lang="sv-SE" b="0" dirty="0"/>
              <a:t> </a:t>
            </a:r>
            <a:r>
              <a:rPr lang="sv-SE" b="0" dirty="0" err="1"/>
              <a:t>Melaniemi</a:t>
            </a:r>
            <a:r>
              <a:rPr lang="sv-SE" b="0" dirty="0"/>
              <a:t>, </a:t>
            </a:r>
            <a:r>
              <a:rPr lang="sv-SE" b="0" dirty="0" err="1"/>
              <a:t>S-market</a:t>
            </a:r>
            <a:r>
              <a:rPr lang="sv-SE" b="0" dirty="0"/>
              <a:t> </a:t>
            </a:r>
            <a:r>
              <a:rPr lang="sv-SE" b="0" dirty="0" err="1"/>
              <a:t>Gerby</a:t>
            </a:r>
            <a:r>
              <a:rPr lang="sv-SE" b="0" dirty="0"/>
              <a:t>, </a:t>
            </a:r>
            <a:r>
              <a:rPr lang="sv-SE" b="0" dirty="0" err="1"/>
              <a:t>Isonkyrön</a:t>
            </a:r>
            <a:r>
              <a:rPr lang="sv-SE" b="0" dirty="0"/>
              <a:t> </a:t>
            </a:r>
            <a:r>
              <a:rPr lang="sv-SE" b="0" dirty="0" err="1"/>
              <a:t>S-market</a:t>
            </a:r>
            <a:r>
              <a:rPr lang="sv-SE" b="0" dirty="0"/>
              <a:t>, </a:t>
            </a:r>
            <a:r>
              <a:rPr lang="sv-SE" b="0" dirty="0" err="1"/>
              <a:t>Vöyrin</a:t>
            </a:r>
            <a:r>
              <a:rPr lang="sv-SE" b="0" dirty="0"/>
              <a:t> </a:t>
            </a:r>
            <a:r>
              <a:rPr lang="sv-SE" b="0" dirty="0" err="1"/>
              <a:t>S-market</a:t>
            </a:r>
            <a:r>
              <a:rPr lang="sv-SE" b="0" dirty="0"/>
              <a:t>.</a:t>
            </a:r>
          </a:p>
          <a:p>
            <a:r>
              <a:rPr lang="sv-SE" b="1" dirty="0" err="1"/>
              <a:t>Kierrätys</a:t>
            </a:r>
            <a:r>
              <a:rPr lang="sv-SE" b="1" dirty="0"/>
              <a:t>: </a:t>
            </a:r>
            <a:r>
              <a:rPr lang="sv-SE" b="0" dirty="0" err="1"/>
              <a:t>Muovista</a:t>
            </a:r>
            <a:r>
              <a:rPr lang="sv-SE" b="0" dirty="0"/>
              <a:t> </a:t>
            </a:r>
            <a:r>
              <a:rPr lang="sv-SE" b="0" dirty="0" err="1"/>
              <a:t>valmistetaan</a:t>
            </a:r>
            <a:r>
              <a:rPr lang="sv-SE" b="0" dirty="0"/>
              <a:t> </a:t>
            </a:r>
            <a:r>
              <a:rPr lang="sv-SE" b="0" dirty="0" err="1"/>
              <a:t>rakennusmateriaalia</a:t>
            </a:r>
            <a:r>
              <a:rPr lang="sv-SE" b="0" dirty="0"/>
              <a:t>, kuten </a:t>
            </a:r>
            <a:r>
              <a:rPr lang="sv-SE" b="0" dirty="0" err="1"/>
              <a:t>putkia</a:t>
            </a:r>
            <a:r>
              <a:rPr lang="sv-SE" b="0" dirty="0"/>
              <a:t>, </a:t>
            </a:r>
            <a:r>
              <a:rPr lang="sv-SE" b="0" dirty="0" err="1"/>
              <a:t>lankkuja</a:t>
            </a:r>
            <a:r>
              <a:rPr lang="sv-SE" b="0" dirty="0"/>
              <a:t> </a:t>
            </a:r>
            <a:r>
              <a:rPr lang="sv-SE" b="0" dirty="0" err="1"/>
              <a:t>yms</a:t>
            </a:r>
            <a:r>
              <a:rPr lang="sv-SE" b="0" dirty="0"/>
              <a:t>. </a:t>
            </a:r>
            <a:r>
              <a:rPr lang="sv-SE" b="0" dirty="0" err="1"/>
              <a:t>sekä</a:t>
            </a:r>
            <a:r>
              <a:rPr lang="sv-SE" b="0" dirty="0"/>
              <a:t> </a:t>
            </a:r>
            <a:r>
              <a:rPr lang="sv-SE" b="0" dirty="0" err="1"/>
              <a:t>muovipusseja</a:t>
            </a:r>
            <a:r>
              <a:rPr lang="sv-SE" b="0" dirty="0"/>
              <a:t> ja </a:t>
            </a:r>
            <a:r>
              <a:rPr lang="sv-SE" b="0" dirty="0" err="1"/>
              <a:t>jätesäkkejä</a:t>
            </a:r>
            <a:r>
              <a:rPr lang="sv-SE" b="0" dirty="0"/>
              <a:t>.</a:t>
            </a:r>
          </a:p>
          <a:p>
            <a:r>
              <a:rPr lang="sv-SE" b="1" dirty="0" err="1"/>
              <a:t>Älä</a:t>
            </a:r>
            <a:r>
              <a:rPr lang="sv-SE" b="1" dirty="0"/>
              <a:t> </a:t>
            </a:r>
            <a:r>
              <a:rPr lang="sv-SE" b="1" dirty="0" err="1"/>
              <a:t>laita</a:t>
            </a:r>
            <a:r>
              <a:rPr lang="sv-SE" b="1" dirty="0"/>
              <a:t>: </a:t>
            </a:r>
            <a:r>
              <a:rPr lang="sv-SE" b="0" dirty="0" err="1"/>
              <a:t>Likaisia</a:t>
            </a:r>
            <a:r>
              <a:rPr lang="sv-SE" b="0" dirty="0"/>
              <a:t> </a:t>
            </a:r>
            <a:r>
              <a:rPr lang="sv-SE" b="0" dirty="0" err="1"/>
              <a:t>muovipakkauksia</a:t>
            </a:r>
            <a:r>
              <a:rPr lang="sv-SE" b="0" dirty="0"/>
              <a:t>. </a:t>
            </a:r>
            <a:r>
              <a:rPr lang="sv-SE" b="0" dirty="0" err="1"/>
              <a:t>Muita</a:t>
            </a:r>
            <a:r>
              <a:rPr lang="sv-SE" b="0" dirty="0"/>
              <a:t> </a:t>
            </a:r>
            <a:r>
              <a:rPr lang="sv-SE" b="0" dirty="0" err="1"/>
              <a:t>muovituotteita</a:t>
            </a:r>
            <a:r>
              <a:rPr lang="sv-SE" b="0" dirty="0"/>
              <a:t>, kuten </a:t>
            </a:r>
            <a:r>
              <a:rPr lang="sv-SE" b="0" dirty="0" err="1"/>
              <a:t>hammasharjoja</a:t>
            </a:r>
            <a:r>
              <a:rPr lang="sv-SE" b="0" dirty="0"/>
              <a:t>, </a:t>
            </a:r>
            <a:r>
              <a:rPr lang="sv-SE" b="0" dirty="0" err="1"/>
              <a:t>muovileluja</a:t>
            </a:r>
            <a:r>
              <a:rPr lang="sv-SE" b="0" dirty="0"/>
              <a:t>, </a:t>
            </a:r>
            <a:r>
              <a:rPr lang="sv-SE" b="0" dirty="0" err="1"/>
              <a:t>pakasterasioita</a:t>
            </a:r>
            <a:r>
              <a:rPr lang="sv-SE" b="0" dirty="0"/>
              <a:t>. Ne </a:t>
            </a:r>
            <a:r>
              <a:rPr lang="sv-SE" b="0" dirty="0" err="1"/>
              <a:t>ovat</a:t>
            </a:r>
            <a:r>
              <a:rPr lang="sv-SE" b="0" dirty="0"/>
              <a:t> </a:t>
            </a:r>
            <a:r>
              <a:rPr lang="sv-SE" b="0" dirty="0" err="1"/>
              <a:t>poltettavaa</a:t>
            </a:r>
            <a:r>
              <a:rPr lang="sv-SE" b="0" dirty="0"/>
              <a:t> </a:t>
            </a:r>
            <a:r>
              <a:rPr lang="sv-SE" b="0" dirty="0" err="1"/>
              <a:t>jätettä</a:t>
            </a:r>
            <a:r>
              <a:rPr lang="sv-SE" b="0" dirty="0"/>
              <a:t>.</a:t>
            </a:r>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86796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kartonginkeräykseen</a:t>
            </a:r>
            <a:r>
              <a:rPr lang="sv-SE" b="1" dirty="0"/>
              <a:t>? </a:t>
            </a:r>
            <a:r>
              <a:rPr lang="sv-SE" b="0" dirty="0" err="1"/>
              <a:t>Puhtaat</a:t>
            </a:r>
            <a:r>
              <a:rPr lang="sv-SE" b="0" dirty="0"/>
              <a:t>, </a:t>
            </a:r>
            <a:r>
              <a:rPr lang="sv-SE" b="0" dirty="0" err="1"/>
              <a:t>kuivat</a:t>
            </a:r>
            <a:r>
              <a:rPr lang="sv-SE" b="0" dirty="0"/>
              <a:t> ja </a:t>
            </a:r>
            <a:r>
              <a:rPr lang="sv-SE" b="0" dirty="0" err="1"/>
              <a:t>litistetyt</a:t>
            </a:r>
            <a:r>
              <a:rPr lang="sv-SE" b="0" dirty="0"/>
              <a:t> </a:t>
            </a:r>
            <a:r>
              <a:rPr lang="sv-SE" b="0" dirty="0" err="1"/>
              <a:t>kartonkipakkaukset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Ringin</a:t>
            </a:r>
            <a:r>
              <a:rPr lang="sv-SE" b="0"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kartonginkeräysastiaan</a:t>
            </a:r>
            <a:r>
              <a:rPr lang="sv-SE" b="0" dirty="0"/>
              <a:t>.</a:t>
            </a:r>
          </a:p>
          <a:p>
            <a:r>
              <a:rPr lang="sv-SE" b="1" dirty="0" err="1"/>
              <a:t>Kierrätys</a:t>
            </a:r>
            <a:r>
              <a:rPr lang="sv-SE" b="1" dirty="0"/>
              <a:t>: </a:t>
            </a:r>
            <a:r>
              <a:rPr lang="sv-SE" b="0" dirty="0" err="1"/>
              <a:t>Kartongista</a:t>
            </a:r>
            <a:r>
              <a:rPr lang="sv-SE" b="0" dirty="0"/>
              <a:t> </a:t>
            </a:r>
            <a:r>
              <a:rPr lang="sv-SE" b="0" dirty="0" err="1"/>
              <a:t>tehdään</a:t>
            </a:r>
            <a:r>
              <a:rPr lang="sv-SE" b="0" dirty="0"/>
              <a:t> </a:t>
            </a:r>
            <a:r>
              <a:rPr lang="sv-SE" b="0" dirty="0" err="1"/>
              <a:t>uusia</a:t>
            </a:r>
            <a:r>
              <a:rPr lang="sv-SE" b="0" dirty="0"/>
              <a:t> </a:t>
            </a:r>
            <a:r>
              <a:rPr lang="sv-SE" b="0" dirty="0" err="1"/>
              <a:t>kartonkituotteita</a:t>
            </a:r>
            <a:r>
              <a:rPr lang="sv-SE" b="0" dirty="0"/>
              <a:t>.</a:t>
            </a:r>
          </a:p>
          <a:p>
            <a:r>
              <a:rPr lang="sv-SE" b="1" dirty="0" err="1"/>
              <a:t>Älä</a:t>
            </a:r>
            <a:r>
              <a:rPr lang="sv-SE" b="1" dirty="0"/>
              <a:t> </a:t>
            </a:r>
            <a:r>
              <a:rPr lang="sv-SE" b="1" dirty="0" err="1"/>
              <a:t>laita</a:t>
            </a:r>
            <a:r>
              <a:rPr lang="sv-SE" b="1" dirty="0"/>
              <a:t>: </a:t>
            </a:r>
            <a:r>
              <a:rPr lang="sv-SE" b="0" dirty="0" err="1"/>
              <a:t>Likaista</a:t>
            </a:r>
            <a:r>
              <a:rPr lang="sv-SE" b="0" dirty="0"/>
              <a:t> </a:t>
            </a:r>
            <a:r>
              <a:rPr lang="sv-SE" b="0" dirty="0" err="1"/>
              <a:t>kartonkia</a:t>
            </a:r>
            <a:r>
              <a:rPr lang="sv-SE" b="0" dirty="0"/>
              <a:t> tai </a:t>
            </a:r>
            <a:r>
              <a:rPr lang="sv-SE" b="0" dirty="0" err="1"/>
              <a:t>kartonkia</a:t>
            </a:r>
            <a:r>
              <a:rPr lang="sv-SE" b="0" dirty="0"/>
              <a:t>, </a:t>
            </a:r>
            <a:r>
              <a:rPr lang="sv-SE" b="0" dirty="0" err="1"/>
              <a:t>joka</a:t>
            </a:r>
            <a:r>
              <a:rPr lang="sv-SE" b="0" dirty="0"/>
              <a:t> </a:t>
            </a:r>
            <a:r>
              <a:rPr lang="sv-SE" b="0" dirty="0" err="1"/>
              <a:t>ei</a:t>
            </a:r>
            <a:r>
              <a:rPr lang="sv-SE" b="0" dirty="0"/>
              <a:t> </a:t>
            </a:r>
            <a:r>
              <a:rPr lang="sv-SE" b="0" dirty="0" err="1"/>
              <a:t>ole</a:t>
            </a:r>
            <a:r>
              <a:rPr lang="sv-SE" b="0" dirty="0"/>
              <a:t> </a:t>
            </a:r>
            <a:r>
              <a:rPr lang="sv-SE" b="0" dirty="0" err="1"/>
              <a:t>pakkaus</a:t>
            </a:r>
            <a:r>
              <a:rPr lang="sv-SE" b="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poltettavaan</a:t>
            </a:r>
            <a:r>
              <a:rPr lang="sv-SE" b="1" dirty="0"/>
              <a:t> </a:t>
            </a:r>
            <a:r>
              <a:rPr lang="sv-SE" b="1" dirty="0" err="1"/>
              <a:t>jätteeseen</a:t>
            </a:r>
            <a:r>
              <a:rPr lang="sv-SE" b="1" dirty="0"/>
              <a:t>? </a:t>
            </a:r>
            <a:r>
              <a:rPr lang="sv-SE" b="0" dirty="0" err="1"/>
              <a:t>Sellaiset</a:t>
            </a:r>
            <a:r>
              <a:rPr lang="sv-SE" b="0" dirty="0"/>
              <a:t> </a:t>
            </a:r>
            <a:r>
              <a:rPr lang="sv-SE" b="0" dirty="0" err="1"/>
              <a:t>jätteet</a:t>
            </a:r>
            <a:r>
              <a:rPr lang="sv-SE" b="0" dirty="0"/>
              <a:t>, </a:t>
            </a:r>
            <a:r>
              <a:rPr lang="sv-SE" b="0" dirty="0" err="1"/>
              <a:t>joille</a:t>
            </a:r>
            <a:r>
              <a:rPr lang="sv-SE" b="0" dirty="0"/>
              <a:t> </a:t>
            </a:r>
            <a:r>
              <a:rPr lang="sv-SE" b="0" dirty="0" err="1"/>
              <a:t>ei</a:t>
            </a:r>
            <a:r>
              <a:rPr lang="sv-SE" b="0" dirty="0"/>
              <a:t> </a:t>
            </a:r>
            <a:r>
              <a:rPr lang="sv-SE" b="0" dirty="0" err="1"/>
              <a:t>ole</a:t>
            </a:r>
            <a:r>
              <a:rPr lang="sv-SE" b="0" dirty="0"/>
              <a:t> </a:t>
            </a:r>
            <a:r>
              <a:rPr lang="sv-SE" b="0" dirty="0" err="1"/>
              <a:t>erilliskeräystä</a:t>
            </a:r>
            <a:r>
              <a:rPr lang="sv-SE" b="0" dirty="0"/>
              <a:t> ja </a:t>
            </a:r>
            <a:r>
              <a:rPr lang="sv-SE" b="0" dirty="0" err="1"/>
              <a:t>jotka</a:t>
            </a:r>
            <a:r>
              <a:rPr lang="sv-SE" b="0" dirty="0"/>
              <a:t> </a:t>
            </a:r>
            <a:r>
              <a:rPr lang="sv-SE" b="0" dirty="0" err="1"/>
              <a:t>eivät</a:t>
            </a:r>
            <a:r>
              <a:rPr lang="sv-SE" b="0" dirty="0"/>
              <a:t> </a:t>
            </a:r>
            <a:r>
              <a:rPr lang="sv-SE" b="0" dirty="0" err="1"/>
              <a:t>sovellu</a:t>
            </a:r>
            <a:r>
              <a:rPr lang="sv-SE" b="0" dirty="0"/>
              <a:t> </a:t>
            </a:r>
            <a:r>
              <a:rPr lang="sv-SE" b="0" dirty="0" err="1"/>
              <a:t>kierrätykseen</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a:t>Oman </a:t>
            </a:r>
            <a:r>
              <a:rPr lang="sv-SE" b="0" dirty="0" err="1"/>
              <a:t>kodin</a:t>
            </a:r>
            <a:r>
              <a:rPr lang="sv-SE" b="0" dirty="0"/>
              <a:t> </a:t>
            </a:r>
            <a:r>
              <a:rPr lang="sv-SE" b="0" dirty="0" err="1"/>
              <a:t>poltettavan</a:t>
            </a:r>
            <a:r>
              <a:rPr lang="sv-SE" b="0" dirty="0"/>
              <a:t> </a:t>
            </a:r>
            <a:r>
              <a:rPr lang="sv-SE" b="0" dirty="0" err="1"/>
              <a:t>jätteen</a:t>
            </a:r>
            <a:r>
              <a:rPr lang="sv-SE" b="0" dirty="0"/>
              <a:t> </a:t>
            </a:r>
            <a:r>
              <a:rPr lang="sv-SE" b="0" dirty="0" err="1"/>
              <a:t>astiaan</a:t>
            </a:r>
            <a:r>
              <a:rPr lang="sv-SE" b="0" dirty="0"/>
              <a:t>.</a:t>
            </a:r>
          </a:p>
          <a:p>
            <a:r>
              <a:rPr lang="sv-SE" b="1" dirty="0" err="1"/>
              <a:t>Kierrätys</a:t>
            </a:r>
            <a:r>
              <a:rPr lang="sv-SE" b="1" dirty="0"/>
              <a:t>: </a:t>
            </a:r>
            <a:r>
              <a:rPr lang="sv-SE" b="0" dirty="0" err="1"/>
              <a:t>Kierrätetään</a:t>
            </a:r>
            <a:r>
              <a:rPr lang="sv-SE" b="0" dirty="0"/>
              <a:t> energiana. </a:t>
            </a:r>
            <a:r>
              <a:rPr lang="sv-SE" b="0" dirty="0" err="1"/>
              <a:t>Westenergyn</a:t>
            </a:r>
            <a:r>
              <a:rPr lang="sv-SE" b="0" dirty="0"/>
              <a:t> </a:t>
            </a:r>
            <a:r>
              <a:rPr lang="sv-SE" b="0" dirty="0" err="1"/>
              <a:t>energianjalostuslaitos</a:t>
            </a:r>
            <a:r>
              <a:rPr lang="sv-SE" b="0" dirty="0"/>
              <a:t> </a:t>
            </a:r>
            <a:r>
              <a:rPr lang="sv-SE" b="0" dirty="0" err="1"/>
              <a:t>muuttaa</a:t>
            </a:r>
            <a:r>
              <a:rPr lang="sv-SE" b="0" dirty="0"/>
              <a:t> </a:t>
            </a:r>
            <a:r>
              <a:rPr lang="sv-SE" b="0" dirty="0" err="1"/>
              <a:t>jätteet</a:t>
            </a:r>
            <a:r>
              <a:rPr lang="sv-SE" b="0" dirty="0"/>
              <a:t> </a:t>
            </a:r>
            <a:r>
              <a:rPr lang="sv-SE" b="0" dirty="0" err="1"/>
              <a:t>sähköksi</a:t>
            </a:r>
            <a:r>
              <a:rPr lang="sv-SE" b="0" dirty="0"/>
              <a:t> ja </a:t>
            </a:r>
            <a:r>
              <a:rPr lang="sv-SE" b="0" dirty="0" err="1"/>
              <a:t>kaukolämmöksi</a:t>
            </a:r>
            <a:r>
              <a:rPr lang="sv-SE" b="0" dirty="0"/>
              <a:t>.</a:t>
            </a:r>
          </a:p>
          <a:p>
            <a:r>
              <a:rPr lang="sv-SE" b="1" dirty="0" err="1"/>
              <a:t>Älä</a:t>
            </a:r>
            <a:r>
              <a:rPr lang="sv-SE" b="1" dirty="0"/>
              <a:t> </a:t>
            </a:r>
            <a:r>
              <a:rPr lang="sv-SE" b="1" dirty="0" err="1"/>
              <a:t>laita</a:t>
            </a:r>
            <a:r>
              <a:rPr lang="sv-SE" b="1" dirty="0"/>
              <a:t>: </a:t>
            </a:r>
            <a:r>
              <a:rPr lang="sv-SE" b="0" dirty="0" err="1"/>
              <a:t>Vaarallista</a:t>
            </a:r>
            <a:r>
              <a:rPr lang="sv-SE" b="0" dirty="0"/>
              <a:t> </a:t>
            </a:r>
            <a:r>
              <a:rPr lang="sv-SE" b="0" dirty="0" err="1"/>
              <a:t>jätettä</a:t>
            </a:r>
            <a:r>
              <a:rPr lang="sv-SE" b="0" dirty="0"/>
              <a:t> tai </a:t>
            </a:r>
            <a:r>
              <a:rPr lang="sv-SE" b="0" dirty="0" err="1"/>
              <a:t>sähkö</a:t>
            </a:r>
            <a:r>
              <a:rPr lang="sv-SE" b="0" dirty="0"/>
              <a:t>- ja </a:t>
            </a:r>
            <a:r>
              <a:rPr lang="sv-SE" b="0" dirty="0" err="1"/>
              <a:t>elektroniikkaromua</a:t>
            </a:r>
            <a:r>
              <a:rPr lang="sv-SE" b="0" dirty="0"/>
              <a:t> (</a:t>
            </a:r>
            <a:r>
              <a:rPr lang="sv-SE" b="0" dirty="0" err="1"/>
              <a:t>viedään</a:t>
            </a:r>
            <a:r>
              <a:rPr lang="sv-SE" b="0" dirty="0"/>
              <a:t> </a:t>
            </a:r>
            <a:r>
              <a:rPr lang="sv-SE" b="0" dirty="0" err="1"/>
              <a:t>hyötykäyttöasemalle</a:t>
            </a:r>
            <a:r>
              <a:rPr lang="sv-SE" b="0" dirty="0"/>
              <a:t>)</a:t>
            </a:r>
            <a:endParaRPr lang="sv-SE" b="1"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paristojen</a:t>
            </a:r>
            <a:r>
              <a:rPr lang="sv-SE" b="1" dirty="0"/>
              <a:t> </a:t>
            </a:r>
            <a:r>
              <a:rPr lang="sv-SE" b="1" dirty="0" err="1"/>
              <a:t>keräykseen</a:t>
            </a:r>
            <a:r>
              <a:rPr lang="sv-SE" b="1" dirty="0"/>
              <a:t>? </a:t>
            </a:r>
            <a:r>
              <a:rPr lang="sv-SE" b="0" dirty="0" err="1"/>
              <a:t>Erilaiset</a:t>
            </a:r>
            <a:r>
              <a:rPr lang="sv-SE" b="0" dirty="0"/>
              <a:t> </a:t>
            </a:r>
            <a:r>
              <a:rPr lang="sv-SE" b="0" dirty="0" err="1"/>
              <a:t>paristot</a:t>
            </a:r>
            <a:r>
              <a:rPr lang="sv-SE" b="0" dirty="0"/>
              <a:t> ja </a:t>
            </a:r>
            <a:r>
              <a:rPr lang="sv-SE" b="0" dirty="0" err="1"/>
              <a:t>pienakut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oman</a:t>
            </a:r>
            <a:r>
              <a:rPr lang="sv-SE" b="0" dirty="0"/>
              <a:t> </a:t>
            </a:r>
            <a:r>
              <a:rPr lang="sv-SE" b="0" dirty="0" err="1"/>
              <a:t>pihan</a:t>
            </a:r>
            <a:r>
              <a:rPr lang="sv-SE" b="0" dirty="0"/>
              <a:t> </a:t>
            </a:r>
            <a:r>
              <a:rPr lang="sv-SE" b="0" dirty="0" err="1"/>
              <a:t>paristonkeräysastiaan</a:t>
            </a:r>
            <a:r>
              <a:rPr lang="sv-SE" b="0" dirty="0"/>
              <a:t>. Paristoja </a:t>
            </a:r>
            <a:r>
              <a:rPr lang="sv-SE" b="0" dirty="0" err="1"/>
              <a:t>kerätään</a:t>
            </a:r>
            <a:r>
              <a:rPr lang="sv-SE" b="0" dirty="0"/>
              <a:t> </a:t>
            </a:r>
            <a:r>
              <a:rPr lang="sv-SE" b="0" dirty="0" err="1"/>
              <a:t>myös</a:t>
            </a:r>
            <a:r>
              <a:rPr lang="sv-SE" b="0" dirty="0"/>
              <a:t> </a:t>
            </a:r>
            <a:r>
              <a:rPr lang="sv-SE" b="0" dirty="0" err="1"/>
              <a:t>kaikissa</a:t>
            </a:r>
            <a:r>
              <a:rPr lang="sv-SE" b="0" dirty="0"/>
              <a:t> </a:t>
            </a:r>
            <a:r>
              <a:rPr lang="sv-SE" b="0" dirty="0" err="1"/>
              <a:t>niitä</a:t>
            </a:r>
            <a:r>
              <a:rPr lang="sv-SE" b="0" dirty="0"/>
              <a:t> </a:t>
            </a:r>
            <a:r>
              <a:rPr lang="sv-SE" b="0" dirty="0" err="1"/>
              <a:t>myyvissä</a:t>
            </a:r>
            <a:r>
              <a:rPr lang="sv-SE" b="0" dirty="0"/>
              <a:t> </a:t>
            </a:r>
            <a:r>
              <a:rPr lang="sv-SE" b="0" dirty="0" err="1"/>
              <a:t>kaupoissa</a:t>
            </a:r>
            <a:r>
              <a:rPr lang="sv-SE" b="0" dirty="0"/>
              <a:t>. </a:t>
            </a:r>
          </a:p>
          <a:p>
            <a:r>
              <a:rPr lang="sv-SE" b="1" dirty="0" err="1"/>
              <a:t>Kierrätys</a:t>
            </a:r>
            <a:r>
              <a:rPr lang="sv-SE" b="1" dirty="0"/>
              <a:t>: </a:t>
            </a:r>
            <a:r>
              <a:rPr lang="sv-SE" b="0" dirty="0" err="1"/>
              <a:t>Metallit</a:t>
            </a:r>
            <a:r>
              <a:rPr lang="sv-SE" b="0" dirty="0"/>
              <a:t> </a:t>
            </a:r>
            <a:r>
              <a:rPr lang="sv-SE" b="0" dirty="0" err="1"/>
              <a:t>kierrätetään</a:t>
            </a:r>
            <a:r>
              <a:rPr lang="sv-SE" b="0" dirty="0"/>
              <a:t> ja </a:t>
            </a:r>
            <a:r>
              <a:rPr lang="sv-SE" b="0" dirty="0" err="1"/>
              <a:t>tiettyjä</a:t>
            </a:r>
            <a:r>
              <a:rPr lang="sv-SE" b="0" dirty="0"/>
              <a:t> </a:t>
            </a:r>
            <a:r>
              <a:rPr lang="sv-SE" b="0" dirty="0" err="1"/>
              <a:t>aineita</a:t>
            </a:r>
            <a:r>
              <a:rPr lang="sv-SE" b="0" dirty="0"/>
              <a:t> </a:t>
            </a:r>
            <a:r>
              <a:rPr lang="sv-SE" b="0" dirty="0" err="1"/>
              <a:t>käytetään</a:t>
            </a:r>
            <a:r>
              <a:rPr lang="sv-SE" b="0" dirty="0"/>
              <a:t> </a:t>
            </a:r>
            <a:r>
              <a:rPr lang="sv-SE" b="0" dirty="0" err="1"/>
              <a:t>maatalouden</a:t>
            </a:r>
            <a:r>
              <a:rPr lang="sv-SE" b="0" dirty="0"/>
              <a:t> </a:t>
            </a:r>
            <a:r>
              <a:rPr lang="sv-SE" b="0" dirty="0" err="1"/>
              <a:t>lannoitteena</a:t>
            </a:r>
            <a:r>
              <a:rPr lang="sv-SE" b="0" dirty="0"/>
              <a:t>.</a:t>
            </a:r>
          </a:p>
          <a:p>
            <a:r>
              <a:rPr lang="sv-SE" b="1" dirty="0" err="1"/>
              <a:t>Älä</a:t>
            </a:r>
            <a:r>
              <a:rPr lang="sv-SE" b="1" dirty="0"/>
              <a:t> </a:t>
            </a:r>
            <a:r>
              <a:rPr lang="sv-SE" b="1" dirty="0" err="1"/>
              <a:t>laita</a:t>
            </a:r>
            <a:r>
              <a:rPr lang="sv-SE" b="1" dirty="0"/>
              <a:t>: </a:t>
            </a:r>
            <a:r>
              <a:rPr lang="sv-SE" b="0" dirty="0" err="1"/>
              <a:t>Sähkö</a:t>
            </a:r>
            <a:r>
              <a:rPr lang="sv-SE" b="0" dirty="0"/>
              <a:t>- ja </a:t>
            </a:r>
            <a:r>
              <a:rPr lang="sv-SE" b="0" dirty="0" err="1"/>
              <a:t>elektroniikkatavaraa</a:t>
            </a:r>
            <a:r>
              <a:rPr lang="sv-SE" b="0" dirty="0"/>
              <a:t> (</a:t>
            </a:r>
            <a:r>
              <a:rPr lang="sv-SE" b="0" dirty="0" err="1"/>
              <a:t>viedään</a:t>
            </a:r>
            <a:r>
              <a:rPr lang="sv-SE" b="0" dirty="0"/>
              <a:t> </a:t>
            </a:r>
            <a:r>
              <a:rPr lang="sv-SE" b="0" dirty="0" err="1"/>
              <a:t>hyötykäyttöasemalle</a:t>
            </a:r>
            <a:r>
              <a:rPr lang="sv-SE" b="0" dirty="0"/>
              <a:t>)</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TÄRKEÄÄ! </a:t>
            </a:r>
            <a:r>
              <a:rPr lang="sv-SE" b="0" dirty="0" err="1"/>
              <a:t>Teippaa</a:t>
            </a:r>
            <a:r>
              <a:rPr lang="sv-SE" b="0" dirty="0"/>
              <a:t> </a:t>
            </a:r>
            <a:r>
              <a:rPr lang="sv-SE" b="0" dirty="0" err="1"/>
              <a:t>navat</a:t>
            </a:r>
            <a:r>
              <a:rPr lang="sv-SE" b="0" dirty="0"/>
              <a:t> </a:t>
            </a:r>
            <a:r>
              <a:rPr lang="sv-SE" b="0" dirty="0" err="1"/>
              <a:t>oikosulun</a:t>
            </a:r>
            <a:r>
              <a:rPr lang="sv-SE" b="0" dirty="0"/>
              <a:t> ja </a:t>
            </a:r>
            <a:r>
              <a:rPr lang="sv-SE" b="0" dirty="0" err="1"/>
              <a:t>tulipalon</a:t>
            </a:r>
            <a:r>
              <a:rPr lang="sv-SE" b="0" dirty="0"/>
              <a:t> </a:t>
            </a:r>
            <a:r>
              <a:rPr lang="sv-SE" b="0" dirty="0" err="1"/>
              <a:t>mahdollisuuden</a:t>
            </a:r>
            <a:r>
              <a:rPr lang="sv-SE" b="0" dirty="0"/>
              <a:t> </a:t>
            </a:r>
            <a:r>
              <a:rPr lang="sv-SE" b="0" dirty="0" err="1"/>
              <a:t>ehkäisemiseksi</a:t>
            </a:r>
            <a:r>
              <a:rPr lang="sv-SE" b="0" dirty="0"/>
              <a:t>. </a:t>
            </a:r>
            <a:r>
              <a:rPr lang="sv-SE" b="0" dirty="0" err="1"/>
              <a:t>Paristot</a:t>
            </a:r>
            <a:r>
              <a:rPr lang="sv-SE" b="0" dirty="0"/>
              <a:t> </a:t>
            </a:r>
            <a:r>
              <a:rPr lang="sv-SE" b="0" dirty="0" err="1"/>
              <a:t>ovat</a:t>
            </a:r>
            <a:r>
              <a:rPr lang="sv-SE" b="0" dirty="0"/>
              <a:t> </a:t>
            </a:r>
            <a:r>
              <a:rPr lang="sv-SE" b="0" dirty="0" err="1"/>
              <a:t>vaarallista</a:t>
            </a:r>
            <a:r>
              <a:rPr lang="sv-SE" b="0" dirty="0"/>
              <a:t> </a:t>
            </a:r>
            <a:r>
              <a:rPr lang="sv-SE" b="0" dirty="0" err="1"/>
              <a:t>jätettä</a:t>
            </a:r>
            <a:r>
              <a:rPr lang="sv-SE" b="0" dirty="0"/>
              <a:t>, </a:t>
            </a:r>
            <a:r>
              <a:rPr lang="sv-SE" b="0" dirty="0" err="1"/>
              <a:t>joten</a:t>
            </a:r>
            <a:r>
              <a:rPr lang="sv-SE" b="0" dirty="0"/>
              <a:t> </a:t>
            </a:r>
            <a:r>
              <a:rPr lang="sv-SE" b="0" dirty="0" err="1"/>
              <a:t>ne</a:t>
            </a:r>
            <a:r>
              <a:rPr lang="sv-SE" b="0" dirty="0"/>
              <a:t> </a:t>
            </a:r>
            <a:r>
              <a:rPr lang="sv-SE" b="0" dirty="0" err="1"/>
              <a:t>tulee</a:t>
            </a:r>
            <a:r>
              <a:rPr lang="sv-SE" b="0" dirty="0"/>
              <a:t> </a:t>
            </a:r>
            <a:r>
              <a:rPr lang="sv-SE" b="0" dirty="0" err="1"/>
              <a:t>aina</a:t>
            </a:r>
            <a:r>
              <a:rPr lang="sv-SE" b="0" dirty="0"/>
              <a:t> </a:t>
            </a:r>
            <a:r>
              <a:rPr lang="sv-SE" b="0" dirty="0" err="1"/>
              <a:t>lajitella</a:t>
            </a:r>
            <a:r>
              <a:rPr lang="sv-SE" b="0" dirty="0"/>
              <a:t> </a:t>
            </a:r>
            <a:r>
              <a:rPr lang="sv-SE" b="0" dirty="0" err="1"/>
              <a:t>erikseen</a:t>
            </a:r>
            <a:r>
              <a:rPr lang="sv-SE" b="0" dirty="0"/>
              <a:t>.</a:t>
            </a:r>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15</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SER-</a:t>
            </a:r>
            <a:r>
              <a:rPr lang="sv-SE" b="1" dirty="0" err="1"/>
              <a:t>keräykseen</a:t>
            </a:r>
            <a:r>
              <a:rPr lang="sv-SE" b="1" dirty="0"/>
              <a:t>? </a:t>
            </a:r>
            <a:r>
              <a:rPr lang="sv-SE" b="0" dirty="0" err="1"/>
              <a:t>Kaikki</a:t>
            </a:r>
            <a:r>
              <a:rPr lang="sv-SE" b="0" dirty="0"/>
              <a:t> </a:t>
            </a:r>
            <a:r>
              <a:rPr lang="sv-SE" b="0" dirty="0" err="1"/>
              <a:t>laitteet</a:t>
            </a:r>
            <a:r>
              <a:rPr lang="sv-SE" b="0" dirty="0"/>
              <a:t> </a:t>
            </a:r>
            <a:r>
              <a:rPr lang="sv-SE" b="0" dirty="0" err="1"/>
              <a:t>jotka</a:t>
            </a:r>
            <a:r>
              <a:rPr lang="sv-SE" b="0" dirty="0"/>
              <a:t> </a:t>
            </a:r>
            <a:r>
              <a:rPr lang="sv-SE" b="0" dirty="0" err="1"/>
              <a:t>ovat</a:t>
            </a:r>
            <a:r>
              <a:rPr lang="sv-SE" b="0" dirty="0"/>
              <a:t> </a:t>
            </a:r>
            <a:r>
              <a:rPr lang="sv-SE" b="0" dirty="0" err="1"/>
              <a:t>vaatineet</a:t>
            </a:r>
            <a:r>
              <a:rPr lang="sv-SE" b="0" dirty="0"/>
              <a:t> </a:t>
            </a:r>
            <a:r>
              <a:rPr lang="sv-SE" b="0" dirty="0" err="1"/>
              <a:t>sähköä</a:t>
            </a:r>
            <a:r>
              <a:rPr lang="sv-SE" b="0" dirty="0"/>
              <a:t>, pariston, </a:t>
            </a:r>
            <a:r>
              <a:rPr lang="sv-SE" b="0" dirty="0" err="1"/>
              <a:t>akun</a:t>
            </a:r>
            <a:r>
              <a:rPr lang="sv-SE" b="0" dirty="0"/>
              <a:t> tai </a:t>
            </a:r>
            <a:r>
              <a:rPr lang="sv-SE" b="0" dirty="0" err="1"/>
              <a:t>aurinkoenergiaa</a:t>
            </a:r>
            <a:r>
              <a:rPr lang="sv-SE" b="0" dirty="0"/>
              <a:t> </a:t>
            </a:r>
            <a:r>
              <a:rPr lang="sv-SE" b="0" dirty="0" err="1"/>
              <a:t>toimiakseen</a:t>
            </a:r>
            <a:r>
              <a:rPr lang="sv-SE" b="0" dirty="0"/>
              <a:t>. </a:t>
            </a:r>
            <a:r>
              <a:rPr lang="sv-SE" b="0" dirty="0" err="1"/>
              <a:t>Myös</a:t>
            </a:r>
            <a:r>
              <a:rPr lang="sv-SE" b="0" dirty="0"/>
              <a:t> led-</a:t>
            </a:r>
            <a:r>
              <a:rPr lang="sv-SE" b="0" dirty="0" err="1"/>
              <a:t>lamput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Hyötykäyttöasemalle</a:t>
            </a:r>
            <a:r>
              <a:rPr lang="sv-SE" b="0" dirty="0"/>
              <a:t> tai </a:t>
            </a:r>
            <a:r>
              <a:rPr lang="sv-SE" b="0" dirty="0" err="1"/>
              <a:t>joihinkin</a:t>
            </a:r>
            <a:r>
              <a:rPr lang="sv-SE" b="0" dirty="0"/>
              <a:t> </a:t>
            </a:r>
            <a:r>
              <a:rPr lang="sv-SE" b="0" dirty="0" err="1"/>
              <a:t>elektroniikkaa</a:t>
            </a:r>
            <a:r>
              <a:rPr lang="sv-SE" b="0" dirty="0"/>
              <a:t> </a:t>
            </a:r>
            <a:r>
              <a:rPr lang="sv-SE" b="0" dirty="0" err="1"/>
              <a:t>myyviin</a:t>
            </a:r>
            <a:r>
              <a:rPr lang="sv-SE" b="0" dirty="0"/>
              <a:t> </a:t>
            </a:r>
            <a:r>
              <a:rPr lang="sv-SE" b="0" dirty="0" err="1"/>
              <a:t>kauppoihin</a:t>
            </a:r>
            <a:r>
              <a:rPr lang="sv-SE" b="0" dirty="0"/>
              <a:t>.</a:t>
            </a:r>
          </a:p>
          <a:p>
            <a:r>
              <a:rPr lang="sv-SE" b="1" dirty="0" err="1"/>
              <a:t>Kierrätys</a:t>
            </a:r>
            <a:r>
              <a:rPr lang="sv-SE" b="1" dirty="0"/>
              <a:t>: </a:t>
            </a:r>
            <a:r>
              <a:rPr lang="sv-SE" b="0" dirty="0" err="1"/>
              <a:t>Suurin</a:t>
            </a:r>
            <a:r>
              <a:rPr lang="sv-SE" b="0" dirty="0"/>
              <a:t> osa </a:t>
            </a:r>
            <a:r>
              <a:rPr lang="sv-SE" b="0" dirty="0" err="1"/>
              <a:t>laitteesta</a:t>
            </a:r>
            <a:r>
              <a:rPr lang="sv-SE" b="0" dirty="0"/>
              <a:t> </a:t>
            </a:r>
            <a:r>
              <a:rPr lang="sv-SE" b="0" dirty="0" err="1"/>
              <a:t>voidaan</a:t>
            </a:r>
            <a:r>
              <a:rPr lang="sv-SE" b="0" dirty="0"/>
              <a:t> </a:t>
            </a:r>
            <a:r>
              <a:rPr lang="sv-SE" b="0" dirty="0" err="1"/>
              <a:t>kierrättää</a:t>
            </a:r>
            <a:r>
              <a:rPr lang="sv-SE" b="0" dirty="0"/>
              <a:t> </a:t>
            </a:r>
            <a:r>
              <a:rPr lang="sv-SE" b="0" dirty="0" err="1"/>
              <a:t>joko</a:t>
            </a:r>
            <a:r>
              <a:rPr lang="sv-SE" b="0" dirty="0"/>
              <a:t> komponenttina tai </a:t>
            </a:r>
            <a:r>
              <a:rPr lang="sv-SE" b="0" dirty="0" err="1"/>
              <a:t>materiaalina</a:t>
            </a:r>
            <a:r>
              <a:rPr lang="sv-SE" b="0" dirty="0"/>
              <a:t>.</a:t>
            </a:r>
          </a:p>
          <a:p>
            <a:r>
              <a:rPr lang="sv-SE" b="1" dirty="0" err="1"/>
              <a:t>Älä</a:t>
            </a:r>
            <a:r>
              <a:rPr lang="sv-SE" b="1" dirty="0"/>
              <a:t> </a:t>
            </a:r>
            <a:r>
              <a:rPr lang="sv-SE" b="1" dirty="0" err="1"/>
              <a:t>laita</a:t>
            </a:r>
            <a:r>
              <a:rPr lang="sv-SE" b="1" dirty="0"/>
              <a:t>: </a:t>
            </a:r>
            <a:r>
              <a:rPr lang="sv-SE" b="0" dirty="0"/>
              <a:t>Paristoja ja </a:t>
            </a:r>
            <a:r>
              <a:rPr lang="sv-SE" b="0" dirty="0" err="1"/>
              <a:t>akkuja</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16</a:t>
            </a:fld>
            <a:endParaRPr lang="fi-FI"/>
          </a:p>
        </p:txBody>
      </p:sp>
    </p:spTree>
    <p:extLst>
      <p:ext uri="{BB962C8B-B14F-4D97-AF65-F5344CB8AC3E}">
        <p14:creationId xmlns:p14="http://schemas.microsoft.com/office/powerpoint/2010/main" val="3142111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vaarallisen</a:t>
            </a:r>
            <a:r>
              <a:rPr lang="sv-SE" b="1" dirty="0"/>
              <a:t> </a:t>
            </a:r>
            <a:r>
              <a:rPr lang="sv-SE" b="1" dirty="0" err="1"/>
              <a:t>jätteen</a:t>
            </a:r>
            <a:r>
              <a:rPr lang="sv-SE" b="1" dirty="0"/>
              <a:t> </a:t>
            </a:r>
            <a:r>
              <a:rPr lang="sv-SE" b="1" dirty="0" err="1"/>
              <a:t>keräykseen</a:t>
            </a:r>
            <a:r>
              <a:rPr lang="sv-SE" b="1" dirty="0"/>
              <a:t>? </a:t>
            </a:r>
            <a:r>
              <a:rPr lang="sv-SE" b="0" dirty="0"/>
              <a:t>Mm. </a:t>
            </a:r>
            <a:r>
              <a:rPr lang="sv-SE" b="0" dirty="0" err="1"/>
              <a:t>Jäteöljyt</a:t>
            </a:r>
            <a:r>
              <a:rPr lang="sv-SE" b="0" dirty="0"/>
              <a:t>, </a:t>
            </a:r>
            <a:r>
              <a:rPr lang="sv-SE" b="0" dirty="0" err="1"/>
              <a:t>liuottimet</a:t>
            </a:r>
            <a:r>
              <a:rPr lang="sv-SE" b="0" dirty="0"/>
              <a:t>, </a:t>
            </a:r>
            <a:r>
              <a:rPr lang="sv-SE" b="0" dirty="0" err="1"/>
              <a:t>maalit</a:t>
            </a:r>
            <a:r>
              <a:rPr lang="sv-SE" b="0" dirty="0"/>
              <a:t>, </a:t>
            </a:r>
            <a:r>
              <a:rPr lang="sv-SE" b="0" dirty="0" err="1"/>
              <a:t>liimat</a:t>
            </a:r>
            <a:r>
              <a:rPr lang="sv-SE" b="0" dirty="0"/>
              <a:t>, lakat (</a:t>
            </a:r>
            <a:r>
              <a:rPr lang="sv-SE" b="0" dirty="0" err="1"/>
              <a:t>myös</a:t>
            </a:r>
            <a:r>
              <a:rPr lang="sv-SE" b="0" dirty="0"/>
              <a:t> </a:t>
            </a:r>
            <a:r>
              <a:rPr lang="sv-SE" b="0" dirty="0" err="1"/>
              <a:t>kynsilakka</a:t>
            </a:r>
            <a:r>
              <a:rPr lang="sv-SE" b="0" dirty="0"/>
              <a:t>), </a:t>
            </a:r>
            <a:r>
              <a:rPr lang="sv-SE" b="0" dirty="0" err="1"/>
              <a:t>aerosolipakkaukset</a:t>
            </a:r>
            <a:r>
              <a:rPr lang="sv-SE" b="0" dirty="0"/>
              <a:t>, </a:t>
            </a:r>
            <a:r>
              <a:rPr lang="sv-SE" b="0" dirty="0" err="1"/>
              <a:t>esim</a:t>
            </a:r>
            <a:r>
              <a:rPr lang="sv-SE" b="0" dirty="0"/>
              <a:t>. </a:t>
            </a:r>
            <a:r>
              <a:rPr lang="sv-SE" b="0" dirty="0" err="1"/>
              <a:t>deodorantti</a:t>
            </a:r>
            <a:r>
              <a:rPr lang="sv-SE" b="0" dirty="0"/>
              <a:t>, </a:t>
            </a:r>
            <a:r>
              <a:rPr lang="sv-SE" b="0" dirty="0" err="1"/>
              <a:t>hiuslakka</a:t>
            </a:r>
            <a:r>
              <a:rPr lang="sv-SE" b="0" dirty="0"/>
              <a:t>, </a:t>
            </a:r>
            <a:r>
              <a:rPr lang="sv-SE" b="0" dirty="0" err="1"/>
              <a:t>emäksiset</a:t>
            </a:r>
            <a:r>
              <a:rPr lang="sv-SE" b="0" dirty="0"/>
              <a:t> ja </a:t>
            </a:r>
            <a:r>
              <a:rPr lang="sv-SE" b="0" dirty="0" err="1"/>
              <a:t>happamat</a:t>
            </a:r>
            <a:r>
              <a:rPr lang="sv-SE" b="0" dirty="0"/>
              <a:t> </a:t>
            </a:r>
            <a:r>
              <a:rPr lang="sv-SE" b="0" dirty="0" err="1"/>
              <a:t>pesuaineet</a:t>
            </a:r>
            <a:r>
              <a:rPr lang="sv-SE" b="0" dirty="0"/>
              <a:t>, </a:t>
            </a:r>
            <a:r>
              <a:rPr lang="sv-SE" b="0" dirty="0" err="1"/>
              <a:t>uudenvuodentinat</a:t>
            </a:r>
            <a:r>
              <a:rPr lang="sv-SE" b="0" dirty="0"/>
              <a:t>, </a:t>
            </a:r>
            <a:r>
              <a:rPr lang="sv-SE" b="0" dirty="0" err="1"/>
              <a:t>loisteputket</a:t>
            </a:r>
            <a:r>
              <a:rPr lang="sv-SE" b="0" dirty="0"/>
              <a:t> ja </a:t>
            </a:r>
            <a:r>
              <a:rPr lang="sv-SE" b="0" dirty="0" err="1"/>
              <a:t>energiansäästölamput</a:t>
            </a:r>
            <a:r>
              <a:rPr lang="sv-SE" b="0" dirty="0"/>
              <a:t>, </a:t>
            </a:r>
            <a:r>
              <a:rPr lang="sv-SE" b="0" dirty="0" err="1"/>
              <a:t>elohopeakuumemittarit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Hyötykäyttöasemalle</a:t>
            </a:r>
            <a:endParaRPr lang="sv-SE" b="0" dirty="0"/>
          </a:p>
          <a:p>
            <a:r>
              <a:rPr lang="sv-SE" b="1" dirty="0" err="1"/>
              <a:t>Kierrätys</a:t>
            </a:r>
            <a:r>
              <a:rPr lang="sv-SE" b="1" dirty="0"/>
              <a:t>: </a:t>
            </a:r>
            <a:r>
              <a:rPr lang="sv-SE" b="0" dirty="0" err="1"/>
              <a:t>Vaarallisen</a:t>
            </a:r>
            <a:r>
              <a:rPr lang="sv-SE" b="0" dirty="0"/>
              <a:t> </a:t>
            </a:r>
            <a:r>
              <a:rPr lang="sv-SE" b="0" dirty="0" err="1"/>
              <a:t>jätteet</a:t>
            </a:r>
            <a:r>
              <a:rPr lang="sv-SE" b="0" dirty="0"/>
              <a:t> </a:t>
            </a:r>
            <a:r>
              <a:rPr lang="sv-SE" b="0" dirty="0" err="1"/>
              <a:t>käsitellään</a:t>
            </a:r>
            <a:r>
              <a:rPr lang="sv-SE" b="0" dirty="0"/>
              <a:t> Fortumilla</a:t>
            </a:r>
          </a:p>
          <a:p>
            <a:r>
              <a:rPr lang="sv-SE" b="1" dirty="0" err="1"/>
              <a:t>Älä</a:t>
            </a:r>
            <a:r>
              <a:rPr lang="sv-SE" b="1" dirty="0"/>
              <a:t> </a:t>
            </a:r>
            <a:r>
              <a:rPr lang="sv-SE" b="1" dirty="0" err="1"/>
              <a:t>laita</a:t>
            </a:r>
            <a:r>
              <a:rPr lang="sv-SE" b="1" dirty="0"/>
              <a:t>: </a:t>
            </a:r>
            <a:r>
              <a:rPr lang="sv-SE" b="0" dirty="0" err="1"/>
              <a:t>Tyhjät</a:t>
            </a:r>
            <a:r>
              <a:rPr lang="sv-SE" b="0" dirty="0"/>
              <a:t> </a:t>
            </a:r>
            <a:r>
              <a:rPr lang="sv-SE" b="0" dirty="0" err="1"/>
              <a:t>astiat</a:t>
            </a:r>
            <a:r>
              <a:rPr lang="sv-SE" b="0" dirty="0"/>
              <a:t>, </a:t>
            </a:r>
            <a:r>
              <a:rPr lang="sv-SE" b="0" dirty="0" err="1"/>
              <a:t>esim</a:t>
            </a:r>
            <a:r>
              <a:rPr lang="sv-SE" b="0" dirty="0"/>
              <a:t>. </a:t>
            </a:r>
            <a:r>
              <a:rPr lang="sv-SE" b="0" dirty="0" err="1"/>
              <a:t>ponnekaasupullot</a:t>
            </a:r>
            <a:r>
              <a:rPr lang="sv-SE" b="0" dirty="0"/>
              <a:t> ja </a:t>
            </a:r>
            <a:r>
              <a:rPr lang="sv-SE" b="0" dirty="0" err="1"/>
              <a:t>maalipurkit</a:t>
            </a:r>
            <a:r>
              <a:rPr lang="sv-SE" b="0" dirty="0"/>
              <a:t> </a:t>
            </a:r>
            <a:r>
              <a:rPr lang="sv-SE" b="0" dirty="0" err="1"/>
              <a:t>voi</a:t>
            </a:r>
            <a:r>
              <a:rPr lang="sv-SE" b="0" dirty="0"/>
              <a:t> </a:t>
            </a:r>
            <a:r>
              <a:rPr lang="sv-SE" b="0" dirty="0" err="1"/>
              <a:t>lajitella</a:t>
            </a:r>
            <a:r>
              <a:rPr lang="sv-SE" b="0" dirty="0"/>
              <a:t> </a:t>
            </a:r>
            <a:r>
              <a:rPr lang="sv-SE" b="0" dirty="0" err="1"/>
              <a:t>pakkausmateriaalin</a:t>
            </a:r>
            <a:r>
              <a:rPr lang="sv-SE" b="0" dirty="0"/>
              <a:t> </a:t>
            </a:r>
            <a:r>
              <a:rPr lang="sv-SE" b="0" dirty="0" err="1"/>
              <a:t>mukaan</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TÄRKEÄÄ! </a:t>
            </a:r>
            <a:r>
              <a:rPr lang="sv-SE" b="0" dirty="0" err="1"/>
              <a:t>Älä</a:t>
            </a:r>
            <a:r>
              <a:rPr lang="sv-SE" b="0" dirty="0"/>
              <a:t> </a:t>
            </a:r>
            <a:r>
              <a:rPr lang="sv-SE" b="0" dirty="0" err="1"/>
              <a:t>sekoita</a:t>
            </a:r>
            <a:r>
              <a:rPr lang="sv-SE" b="0" dirty="0"/>
              <a:t> </a:t>
            </a:r>
            <a:r>
              <a:rPr lang="sv-SE" b="0" dirty="0" err="1"/>
              <a:t>vaarallisia</a:t>
            </a:r>
            <a:r>
              <a:rPr lang="sv-SE" b="0" dirty="0"/>
              <a:t> </a:t>
            </a:r>
            <a:r>
              <a:rPr lang="sv-SE" b="0" dirty="0" err="1"/>
              <a:t>jätteitä</a:t>
            </a:r>
            <a:r>
              <a:rPr lang="sv-SE" b="0" dirty="0"/>
              <a:t> </a:t>
            </a:r>
            <a:r>
              <a:rPr lang="sv-SE" b="0" dirty="0" err="1"/>
              <a:t>keskenään</a:t>
            </a:r>
            <a:r>
              <a:rPr lang="sv-SE" b="0" dirty="0"/>
              <a:t>! </a:t>
            </a:r>
            <a:r>
              <a:rPr lang="sv-FI" b="1" dirty="0"/>
              <a:t>HUOM! </a:t>
            </a:r>
            <a:r>
              <a:rPr lang="sv-FI" b="0" dirty="0" err="1"/>
              <a:t>Vanhentuneet</a:t>
            </a:r>
            <a:r>
              <a:rPr lang="sv-FI" b="0" dirty="0"/>
              <a:t> </a:t>
            </a:r>
            <a:r>
              <a:rPr lang="sv-FI" b="0" dirty="0" err="1"/>
              <a:t>lääkkeet</a:t>
            </a:r>
            <a:r>
              <a:rPr lang="sv-FI" b="0" dirty="0"/>
              <a:t> </a:t>
            </a:r>
            <a:r>
              <a:rPr lang="sv-FI" b="0" dirty="0" err="1"/>
              <a:t>viedään</a:t>
            </a:r>
            <a:r>
              <a:rPr lang="sv-FI" b="0" dirty="0"/>
              <a:t> </a:t>
            </a:r>
            <a:r>
              <a:rPr lang="sv-FI" b="0" dirty="0" err="1"/>
              <a:t>apteekkiin</a:t>
            </a:r>
            <a:r>
              <a:rPr lang="sv-FI" b="0" dirty="0"/>
              <a:t>.</a:t>
            </a:r>
            <a:endParaRPr lang="sv-SE" b="0" dirty="0"/>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17</a:t>
            </a:fld>
            <a:endParaRPr lang="fi-FI"/>
          </a:p>
        </p:txBody>
      </p:sp>
    </p:spTree>
    <p:extLst>
      <p:ext uri="{BB962C8B-B14F-4D97-AF65-F5344CB8AC3E}">
        <p14:creationId xmlns:p14="http://schemas.microsoft.com/office/powerpoint/2010/main" val="270776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Tällä hetkellä jätehuollon määräykset ovat seuraavanlaiset:</a:t>
            </a:r>
          </a:p>
          <a:p>
            <a:r>
              <a:rPr lang="fi-FI" dirty="0"/>
              <a:t>Omakotitaloissa on oltava vähintään poltettavan jätteen astia. Uuden jätelain myötä biojätettä aletaan </a:t>
            </a:r>
            <a:r>
              <a:rPr lang="fi-FI" dirty="0" err="1"/>
              <a:t>erilliskerätä</a:t>
            </a:r>
            <a:r>
              <a:rPr lang="fi-FI" dirty="0"/>
              <a:t> myös taajamien omakotitaloissa lokakuusta 2023 lähtien. Tällä hetkellä biojätettä voi kerätä vapaaehtoisesti kompostiin, erilliseen biojäteastiaan tai monilokeroastiaan, johon mahtuu myös muita jätteitä. Naapureiden kanssa voi myös perustaa kimppa-astian. Muut kotitalousjätteet viedään ekopisteelle.</a:t>
            </a:r>
          </a:p>
          <a:p>
            <a:r>
              <a:rPr lang="fi-FI" dirty="0"/>
              <a:t>Rivitaloissa ja kerrostaloissa, joissa on vähintään viisi asuntoa on astiat seuraaville jätteille: poltettava, biojäte, paperi, lasi, metalli ja paristot. Heinäkuusta 2023 taloyhtiöissä kerätään myös muovi- ja kartonkipakkauksia.</a:t>
            </a:r>
          </a:p>
          <a:p>
            <a:r>
              <a:rPr lang="fi-FI" dirty="0"/>
              <a:t>Suuret jätteet, jotka eivät mahdu astioihin viedään hyötykäyttöasemalle.</a:t>
            </a:r>
          </a:p>
          <a:p>
            <a:r>
              <a:rPr lang="fi-FI" dirty="0"/>
              <a:t>Kesämökin jätteet voi tuoda kodin jäteastiaan, laittaa omaan astiaan mökillä tai voi käyttää avainastiaa, joita löytyy muutamista paikoista.</a:t>
            </a:r>
          </a:p>
        </p:txBody>
      </p:sp>
      <p:sp>
        <p:nvSpPr>
          <p:cNvPr id="4" name="Platshållare för bildnummer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110056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Liikkuvat palvelut: </a:t>
            </a:r>
            <a:r>
              <a:rPr lang="fi-FI" dirty="0" err="1"/>
              <a:t>Mikromossen</a:t>
            </a:r>
            <a:r>
              <a:rPr lang="fi-FI" dirty="0"/>
              <a:t>, Liikkuva hyötykäyttöasema, </a:t>
            </a:r>
            <a:r>
              <a:rPr lang="fi-FI" dirty="0" err="1"/>
              <a:t>Ekobiili</a:t>
            </a:r>
            <a:r>
              <a:rPr lang="fi-FI" dirty="0"/>
              <a:t>.</a:t>
            </a:r>
          </a:p>
        </p:txBody>
      </p:sp>
      <p:sp>
        <p:nvSpPr>
          <p:cNvPr id="4" name="Dian numeron paikkamerkki 3"/>
          <p:cNvSpPr>
            <a:spLocks noGrp="1"/>
          </p:cNvSpPr>
          <p:nvPr>
            <p:ph type="sldNum" sz="quarter" idx="5"/>
          </p:nvPr>
        </p:nvSpPr>
        <p:spPr/>
        <p:txBody>
          <a:bodyPr/>
          <a:lstStyle/>
          <a:p>
            <a:fld id="{E02595E0-6BCA-764C-8B8A-0C7D03E99EF2}" type="slidenum">
              <a:rPr lang="fi-FI" smtClean="0"/>
              <a:t>4</a:t>
            </a:fld>
            <a:endParaRPr lang="fi-FI"/>
          </a:p>
        </p:txBody>
      </p:sp>
    </p:spTree>
    <p:extLst>
      <p:ext uri="{BB962C8B-B14F-4D97-AF65-F5344CB8AC3E}">
        <p14:creationId xmlns:p14="http://schemas.microsoft.com/office/powerpoint/2010/main" val="261057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Mitä</a:t>
            </a:r>
            <a:r>
              <a:rPr lang="sv-SE" dirty="0"/>
              <a:t> </a:t>
            </a:r>
            <a:r>
              <a:rPr lang="sv-SE" dirty="0" err="1"/>
              <a:t>ylempi</a:t>
            </a:r>
            <a:r>
              <a:rPr lang="sv-SE" dirty="0"/>
              <a:t> </a:t>
            </a:r>
            <a:r>
              <a:rPr lang="sv-SE" dirty="0" err="1"/>
              <a:t>taso</a:t>
            </a:r>
            <a:r>
              <a:rPr lang="sv-SE" dirty="0"/>
              <a:t> </a:t>
            </a:r>
            <a:r>
              <a:rPr lang="sv-SE" dirty="0" err="1"/>
              <a:t>hierarkiassa</a:t>
            </a:r>
            <a:r>
              <a:rPr lang="sv-SE" dirty="0"/>
              <a:t>, sen </a:t>
            </a:r>
            <a:r>
              <a:rPr lang="sv-SE" dirty="0" err="1"/>
              <a:t>parempi</a:t>
            </a:r>
            <a:r>
              <a:rPr lang="sv-SE" dirty="0"/>
              <a:t> </a:t>
            </a:r>
            <a:r>
              <a:rPr lang="sv-SE" dirty="0" err="1"/>
              <a:t>valinta</a:t>
            </a:r>
            <a:r>
              <a:rPr lang="sv-SE" dirty="0"/>
              <a:t> </a:t>
            </a:r>
            <a:r>
              <a:rPr lang="sv-SE" dirty="0" err="1"/>
              <a:t>ympäristön</a:t>
            </a:r>
            <a:r>
              <a:rPr lang="sv-SE" dirty="0"/>
              <a:t> </a:t>
            </a:r>
            <a:r>
              <a:rPr lang="sv-SE" dirty="0" err="1"/>
              <a:t>kannalta</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t>Miettikää</a:t>
            </a:r>
            <a:r>
              <a:rPr lang="sv-SE" b="1" dirty="0"/>
              <a:t> </a:t>
            </a:r>
            <a:r>
              <a:rPr lang="sv-SE" b="1" dirty="0" err="1"/>
              <a:t>yhdessä</a:t>
            </a:r>
            <a:r>
              <a:rPr lang="sv-SE" b="1" dirty="0"/>
              <a:t> </a:t>
            </a:r>
            <a:r>
              <a:rPr lang="sv-SE" b="1" dirty="0" err="1"/>
              <a:t>esimerkkejä</a:t>
            </a:r>
            <a:r>
              <a:rPr lang="sv-SE" b="1" dirty="0"/>
              <a:t> </a:t>
            </a:r>
            <a:r>
              <a:rPr lang="sv-SE" b="1" dirty="0" err="1"/>
              <a:t>jätteen</a:t>
            </a:r>
            <a:r>
              <a:rPr lang="sv-SE" b="1" dirty="0"/>
              <a:t> </a:t>
            </a:r>
            <a:r>
              <a:rPr lang="sv-SE" b="1" dirty="0" err="1"/>
              <a:t>vähentämiseksi</a:t>
            </a:r>
            <a:r>
              <a:rPr lang="sv-SE" b="1" dirty="0"/>
              <a:t> tai </a:t>
            </a:r>
            <a:r>
              <a:rPr lang="sv-SE" b="1" dirty="0" err="1"/>
              <a:t>miten</a:t>
            </a:r>
            <a:r>
              <a:rPr lang="sv-SE" b="1" dirty="0"/>
              <a:t> </a:t>
            </a:r>
            <a:r>
              <a:rPr lang="sv-SE" b="1" dirty="0" err="1"/>
              <a:t>tavaroita</a:t>
            </a:r>
            <a:r>
              <a:rPr lang="sv-SE" b="1" dirty="0"/>
              <a:t> </a:t>
            </a:r>
            <a:r>
              <a:rPr lang="sv-SE" b="1" dirty="0" err="1"/>
              <a:t>voi</a:t>
            </a:r>
            <a:r>
              <a:rPr lang="sv-SE" b="1" dirty="0"/>
              <a:t> </a:t>
            </a:r>
            <a:r>
              <a:rPr lang="sv-SE" b="1" dirty="0" err="1"/>
              <a:t>käyttää</a:t>
            </a:r>
            <a:r>
              <a:rPr lang="sv-SE" b="1" dirty="0"/>
              <a:t> </a:t>
            </a:r>
            <a:r>
              <a:rPr lang="sv-SE" b="1" dirty="0" err="1"/>
              <a:t>uudelleen</a:t>
            </a:r>
            <a:r>
              <a:rPr lang="sv-SE" b="1" dirty="0"/>
              <a:t>. </a:t>
            </a:r>
            <a:r>
              <a:rPr lang="sv-SE" b="1" dirty="0" err="1"/>
              <a:t>Miksi</a:t>
            </a:r>
            <a:r>
              <a:rPr lang="sv-SE" b="1" dirty="0"/>
              <a:t> </a:t>
            </a:r>
            <a:r>
              <a:rPr lang="sv-SE" b="1" dirty="0" err="1"/>
              <a:t>jätteiden</a:t>
            </a:r>
            <a:r>
              <a:rPr lang="sv-SE" b="1" dirty="0"/>
              <a:t> </a:t>
            </a:r>
            <a:r>
              <a:rPr lang="sv-SE" b="1" dirty="0" err="1"/>
              <a:t>lajittelu</a:t>
            </a:r>
            <a:r>
              <a:rPr lang="sv-SE" b="1" dirty="0"/>
              <a:t> ja </a:t>
            </a:r>
            <a:r>
              <a:rPr lang="sv-SE" b="1" dirty="0" err="1"/>
              <a:t>kierrätys</a:t>
            </a:r>
            <a:r>
              <a:rPr lang="sv-SE" b="1" dirty="0"/>
              <a:t> on </a:t>
            </a:r>
            <a:r>
              <a:rPr lang="sv-SE" b="1" dirty="0" err="1"/>
              <a:t>tärkeämpää</a:t>
            </a:r>
            <a:r>
              <a:rPr lang="sv-SE" b="1" dirty="0"/>
              <a:t> </a:t>
            </a:r>
            <a:r>
              <a:rPr lang="sv-SE" b="1" dirty="0" err="1"/>
              <a:t>kuin</a:t>
            </a:r>
            <a:r>
              <a:rPr lang="sv-SE" b="1" dirty="0"/>
              <a:t> </a:t>
            </a:r>
            <a:r>
              <a:rPr lang="sv-SE" b="1" dirty="0" err="1"/>
              <a:t>energiahyödyntäminen</a:t>
            </a:r>
            <a:r>
              <a:rPr lang="sv-SE" b="1" dirty="0"/>
              <a:t>?</a:t>
            </a:r>
          </a:p>
          <a:p>
            <a:endParaRPr lang="sv-SE" b="1" dirty="0"/>
          </a:p>
          <a:p>
            <a:r>
              <a:rPr lang="sv-SE" b="1" dirty="0" err="1"/>
              <a:t>Jätteiden</a:t>
            </a:r>
            <a:r>
              <a:rPr lang="sv-SE" b="1" dirty="0"/>
              <a:t> </a:t>
            </a:r>
            <a:r>
              <a:rPr lang="sv-SE" b="1" dirty="0" err="1"/>
              <a:t>vähentäminen</a:t>
            </a:r>
            <a:r>
              <a:rPr lang="sv-SE" b="1" dirty="0"/>
              <a:t>: </a:t>
            </a:r>
            <a:r>
              <a:rPr lang="sv-SE" b="0" dirty="0"/>
              <a:t>Osta </a:t>
            </a:r>
            <a:r>
              <a:rPr lang="sv-SE" b="0" dirty="0" err="1"/>
              <a:t>uusia</a:t>
            </a:r>
            <a:r>
              <a:rPr lang="sv-SE" b="0" dirty="0"/>
              <a:t> </a:t>
            </a:r>
            <a:r>
              <a:rPr lang="sv-SE" b="0" dirty="0" err="1"/>
              <a:t>tavaroita</a:t>
            </a:r>
            <a:r>
              <a:rPr lang="sv-SE" b="0" dirty="0"/>
              <a:t> </a:t>
            </a:r>
            <a:r>
              <a:rPr lang="sv-SE" b="0" dirty="0" err="1"/>
              <a:t>vain</a:t>
            </a:r>
            <a:r>
              <a:rPr lang="sv-SE" b="0" dirty="0"/>
              <a:t> </a:t>
            </a:r>
            <a:r>
              <a:rPr lang="sv-SE" b="0" dirty="0" err="1"/>
              <a:t>tarpeeseen</a:t>
            </a:r>
            <a:r>
              <a:rPr lang="sv-SE" b="0" dirty="0"/>
              <a:t> ja </a:t>
            </a:r>
            <a:r>
              <a:rPr lang="sv-SE" b="0" dirty="0" err="1"/>
              <a:t>valitse</a:t>
            </a:r>
            <a:r>
              <a:rPr lang="sv-SE" b="0" dirty="0"/>
              <a:t> </a:t>
            </a:r>
            <a:r>
              <a:rPr lang="sv-SE" b="0" dirty="0" err="1"/>
              <a:t>laadukkaita</a:t>
            </a:r>
            <a:r>
              <a:rPr lang="sv-SE" b="0" dirty="0"/>
              <a:t> </a:t>
            </a:r>
            <a:r>
              <a:rPr lang="sv-SE" b="0" dirty="0" err="1"/>
              <a:t>tuotteita</a:t>
            </a:r>
            <a:r>
              <a:rPr lang="sv-SE" b="0" dirty="0"/>
              <a:t>, </a:t>
            </a:r>
            <a:r>
              <a:rPr lang="sv-SE" b="0" dirty="0" err="1"/>
              <a:t>jotka</a:t>
            </a:r>
            <a:r>
              <a:rPr lang="sv-SE" b="0" dirty="0"/>
              <a:t> </a:t>
            </a:r>
            <a:r>
              <a:rPr lang="sv-SE" b="0" dirty="0" err="1"/>
              <a:t>kestävän</a:t>
            </a:r>
            <a:r>
              <a:rPr lang="sv-SE" b="0" dirty="0"/>
              <a:t> </a:t>
            </a:r>
            <a:r>
              <a:rPr lang="sv-SE" b="0" dirty="0" err="1"/>
              <a:t>pitkään</a:t>
            </a:r>
            <a:r>
              <a:rPr lang="sv-SE" b="0" dirty="0"/>
              <a:t> </a:t>
            </a:r>
            <a:r>
              <a:rPr lang="sv-SE" b="0" dirty="0" err="1"/>
              <a:t>käytössä</a:t>
            </a:r>
            <a:r>
              <a:rPr lang="sv-SE" b="0" dirty="0"/>
              <a:t>. </a:t>
            </a:r>
            <a:r>
              <a:rPr lang="sv-SE" b="0" dirty="0" err="1"/>
              <a:t>Vältä</a:t>
            </a:r>
            <a:r>
              <a:rPr lang="sv-SE" b="0" dirty="0"/>
              <a:t> </a:t>
            </a:r>
            <a:r>
              <a:rPr lang="sv-SE" b="0" dirty="0" err="1"/>
              <a:t>kertakäyttötuotteita</a:t>
            </a:r>
            <a:r>
              <a:rPr lang="sv-SE" b="0" dirty="0"/>
              <a:t>, </a:t>
            </a:r>
            <a:r>
              <a:rPr lang="sv-SE" b="0" dirty="0" err="1"/>
              <a:t>esim</a:t>
            </a:r>
            <a:r>
              <a:rPr lang="sv-SE" b="0" dirty="0"/>
              <a:t>. </a:t>
            </a:r>
            <a:r>
              <a:rPr lang="sv-SE" b="0" dirty="0" err="1"/>
              <a:t>ota</a:t>
            </a:r>
            <a:r>
              <a:rPr lang="sv-SE" b="0" dirty="0"/>
              <a:t> </a:t>
            </a:r>
            <a:r>
              <a:rPr lang="sv-SE" b="0" dirty="0" err="1"/>
              <a:t>kauppareissulle</a:t>
            </a:r>
            <a:r>
              <a:rPr lang="sv-SE" b="0" dirty="0"/>
              <a:t> </a:t>
            </a:r>
            <a:r>
              <a:rPr lang="sv-SE" b="0" dirty="0" err="1"/>
              <a:t>mukaan</a:t>
            </a:r>
            <a:r>
              <a:rPr lang="sv-SE" b="0" dirty="0"/>
              <a:t> </a:t>
            </a:r>
            <a:r>
              <a:rPr lang="sv-SE" b="0" dirty="0" err="1"/>
              <a:t>kestokassi</a:t>
            </a:r>
            <a:r>
              <a:rPr lang="sv-SE" b="0" dirty="0"/>
              <a:t> </a:t>
            </a:r>
            <a:r>
              <a:rPr lang="sv-SE" b="0" dirty="0" err="1"/>
              <a:t>ettei</a:t>
            </a:r>
            <a:r>
              <a:rPr lang="sv-SE" b="0" dirty="0"/>
              <a:t> </a:t>
            </a:r>
            <a:r>
              <a:rPr lang="sv-SE" b="0" dirty="0" err="1"/>
              <a:t>sinun</a:t>
            </a:r>
            <a:r>
              <a:rPr lang="sv-SE" b="0" dirty="0"/>
              <a:t> </a:t>
            </a:r>
            <a:r>
              <a:rPr lang="sv-SE" b="0" dirty="0" err="1"/>
              <a:t>tarvitse</a:t>
            </a:r>
            <a:r>
              <a:rPr lang="sv-SE" b="0" dirty="0"/>
              <a:t> </a:t>
            </a:r>
            <a:r>
              <a:rPr lang="sv-SE" b="0" dirty="0" err="1"/>
              <a:t>ostaa</a:t>
            </a:r>
            <a:r>
              <a:rPr lang="sv-SE" b="0" dirty="0"/>
              <a:t> </a:t>
            </a:r>
            <a:r>
              <a:rPr lang="sv-SE" b="0" dirty="0" err="1"/>
              <a:t>uutta</a:t>
            </a:r>
            <a:r>
              <a:rPr lang="sv-SE" b="0" dirty="0"/>
              <a:t> </a:t>
            </a:r>
            <a:r>
              <a:rPr lang="sv-SE" b="0" dirty="0" err="1"/>
              <a:t>muovipussia</a:t>
            </a:r>
            <a:r>
              <a:rPr lang="sv-SE" b="0" dirty="0"/>
              <a:t> </a:t>
            </a:r>
            <a:r>
              <a:rPr lang="sv-SE" b="0" dirty="0" err="1"/>
              <a:t>joka</a:t>
            </a:r>
            <a:r>
              <a:rPr lang="sv-SE" b="0" dirty="0"/>
              <a:t> </a:t>
            </a:r>
            <a:r>
              <a:rPr lang="sv-SE" b="0" dirty="0" err="1"/>
              <a:t>kerta</a:t>
            </a:r>
            <a:r>
              <a:rPr lang="sv-SE" b="0" dirty="0"/>
              <a:t>.</a:t>
            </a:r>
          </a:p>
          <a:p>
            <a:r>
              <a:rPr lang="sv-SE" b="1" dirty="0" err="1"/>
              <a:t>Uudelleenkäyttö</a:t>
            </a:r>
            <a:r>
              <a:rPr lang="sv-SE" b="1" dirty="0"/>
              <a:t>: </a:t>
            </a:r>
            <a:r>
              <a:rPr lang="sv-SE" b="0" dirty="0" err="1"/>
              <a:t>Tarkista</a:t>
            </a:r>
            <a:r>
              <a:rPr lang="sv-SE" b="0" dirty="0"/>
              <a:t> </a:t>
            </a:r>
            <a:r>
              <a:rPr lang="sv-SE" b="0" dirty="0" err="1"/>
              <a:t>voisitko</a:t>
            </a:r>
            <a:r>
              <a:rPr lang="sv-SE" b="0" dirty="0"/>
              <a:t> </a:t>
            </a:r>
            <a:r>
              <a:rPr lang="sv-SE" b="0" dirty="0" err="1"/>
              <a:t>löytää</a:t>
            </a:r>
            <a:r>
              <a:rPr lang="sv-SE" b="0" dirty="0"/>
              <a:t> </a:t>
            </a:r>
            <a:r>
              <a:rPr lang="sv-SE" b="0" dirty="0" err="1"/>
              <a:t>tarvitsemasi</a:t>
            </a:r>
            <a:r>
              <a:rPr lang="sv-SE" b="0" dirty="0"/>
              <a:t> </a:t>
            </a:r>
            <a:r>
              <a:rPr lang="sv-SE" b="0" dirty="0" err="1"/>
              <a:t>tuotteen</a:t>
            </a:r>
            <a:r>
              <a:rPr lang="sv-SE" b="0" dirty="0"/>
              <a:t> </a:t>
            </a:r>
            <a:r>
              <a:rPr lang="sv-SE" b="0" dirty="0" err="1"/>
              <a:t>kirpputorilta</a:t>
            </a:r>
            <a:r>
              <a:rPr lang="sv-SE" b="0" dirty="0"/>
              <a:t>. Vie </a:t>
            </a:r>
            <a:r>
              <a:rPr lang="sv-SE" b="0" dirty="0" err="1"/>
              <a:t>myös</a:t>
            </a:r>
            <a:r>
              <a:rPr lang="sv-SE" b="0" dirty="0"/>
              <a:t> </a:t>
            </a:r>
            <a:r>
              <a:rPr lang="sv-SE" b="0" dirty="0" err="1"/>
              <a:t>itsellesi</a:t>
            </a:r>
            <a:r>
              <a:rPr lang="sv-SE" b="0" dirty="0"/>
              <a:t> </a:t>
            </a:r>
            <a:r>
              <a:rPr lang="sv-SE" b="0" dirty="0" err="1"/>
              <a:t>tarpeettomat</a:t>
            </a:r>
            <a:r>
              <a:rPr lang="sv-SE" b="0" dirty="0"/>
              <a:t> </a:t>
            </a:r>
            <a:r>
              <a:rPr lang="sv-SE" b="0" dirty="0" err="1"/>
              <a:t>tuotteet</a:t>
            </a:r>
            <a:r>
              <a:rPr lang="sv-SE" b="0" dirty="0"/>
              <a:t> </a:t>
            </a:r>
            <a:r>
              <a:rPr lang="sv-SE" b="0" dirty="0" err="1"/>
              <a:t>uudelleenkäyttöön</a:t>
            </a:r>
            <a:r>
              <a:rPr lang="sv-SE" b="0" dirty="0"/>
              <a:t> </a:t>
            </a:r>
            <a:r>
              <a:rPr lang="sv-SE" b="0" dirty="0" err="1"/>
              <a:t>pois</a:t>
            </a:r>
            <a:r>
              <a:rPr lang="sv-SE" b="0" dirty="0"/>
              <a:t> </a:t>
            </a:r>
            <a:r>
              <a:rPr lang="sv-SE" b="0" dirty="0" err="1"/>
              <a:t>heittämisen</a:t>
            </a:r>
            <a:r>
              <a:rPr lang="sv-SE" b="0" dirty="0"/>
              <a:t> </a:t>
            </a:r>
            <a:r>
              <a:rPr lang="sv-SE" b="0" dirty="0" err="1"/>
              <a:t>sijaan</a:t>
            </a:r>
            <a:r>
              <a:rPr lang="sv-SE" b="0" dirty="0"/>
              <a:t>. </a:t>
            </a:r>
            <a:r>
              <a:rPr lang="sv-SE" b="0" dirty="0" err="1"/>
              <a:t>Rikkinäisiä</a:t>
            </a:r>
            <a:r>
              <a:rPr lang="sv-SE" b="0" dirty="0"/>
              <a:t> </a:t>
            </a:r>
            <a:r>
              <a:rPr lang="sv-SE" b="0" dirty="0" err="1"/>
              <a:t>tavaroita</a:t>
            </a:r>
            <a:r>
              <a:rPr lang="sv-SE" b="0" dirty="0"/>
              <a:t> </a:t>
            </a:r>
            <a:r>
              <a:rPr lang="sv-SE" b="0" dirty="0" err="1"/>
              <a:t>voi</a:t>
            </a:r>
            <a:r>
              <a:rPr lang="sv-SE" b="0" dirty="0"/>
              <a:t> </a:t>
            </a:r>
            <a:r>
              <a:rPr lang="sv-SE" b="0" dirty="0" err="1"/>
              <a:t>yrittää</a:t>
            </a:r>
            <a:r>
              <a:rPr lang="sv-SE" b="0" dirty="0"/>
              <a:t> </a:t>
            </a:r>
            <a:r>
              <a:rPr lang="sv-SE" b="0" dirty="0" err="1"/>
              <a:t>korjata</a:t>
            </a:r>
            <a:r>
              <a:rPr lang="sv-SE" b="0" dirty="0"/>
              <a:t> tai </a:t>
            </a:r>
            <a:r>
              <a:rPr lang="sv-SE" b="0" dirty="0" err="1"/>
              <a:t>käyttää</a:t>
            </a:r>
            <a:r>
              <a:rPr lang="sv-SE" b="0" dirty="0"/>
              <a:t> </a:t>
            </a:r>
            <a:r>
              <a:rPr lang="sv-SE" b="0" dirty="0" err="1"/>
              <a:t>muuhun</a:t>
            </a:r>
            <a:r>
              <a:rPr lang="sv-SE" b="0" dirty="0"/>
              <a:t> </a:t>
            </a:r>
            <a:r>
              <a:rPr lang="sv-SE" b="0" dirty="0" err="1"/>
              <a:t>kuin</a:t>
            </a:r>
            <a:r>
              <a:rPr lang="sv-SE" b="0" dirty="0"/>
              <a:t> </a:t>
            </a:r>
            <a:r>
              <a:rPr lang="sv-SE" b="0" dirty="0" err="1"/>
              <a:t>alkuperäiseen</a:t>
            </a:r>
            <a:r>
              <a:rPr lang="sv-SE" b="0" dirty="0"/>
              <a:t> </a:t>
            </a:r>
            <a:r>
              <a:rPr lang="sv-SE" b="0" dirty="0" err="1"/>
              <a:t>tarkoitukseen</a:t>
            </a:r>
            <a:r>
              <a:rPr lang="sv-SE" b="0" dirty="0"/>
              <a:t>. Stormossen </a:t>
            </a:r>
            <a:r>
              <a:rPr lang="sv-SE" b="0" dirty="0" err="1"/>
              <a:t>omistaa</a:t>
            </a:r>
            <a:r>
              <a:rPr lang="sv-SE" b="0" dirty="0"/>
              <a:t> </a:t>
            </a:r>
            <a:r>
              <a:rPr lang="sv-SE" b="0" dirty="0" err="1"/>
              <a:t>kierrätysgalleria</a:t>
            </a:r>
            <a:r>
              <a:rPr lang="sv-SE" b="0" dirty="0"/>
              <a:t> </a:t>
            </a:r>
            <a:r>
              <a:rPr lang="sv-SE" b="0" dirty="0" err="1"/>
              <a:t>Minimossenin</a:t>
            </a:r>
            <a:r>
              <a:rPr lang="sv-SE" b="0" dirty="0"/>
              <a:t>, </a:t>
            </a:r>
            <a:r>
              <a:rPr lang="sv-SE" b="0" dirty="0" err="1"/>
              <a:t>jossa</a:t>
            </a:r>
            <a:r>
              <a:rPr lang="sv-SE" b="0" dirty="0"/>
              <a:t> </a:t>
            </a:r>
            <a:r>
              <a:rPr lang="sv-SE" b="0" dirty="0" err="1"/>
              <a:t>pelastetaan</a:t>
            </a:r>
            <a:r>
              <a:rPr lang="sv-SE" b="0" dirty="0"/>
              <a:t> </a:t>
            </a:r>
            <a:r>
              <a:rPr lang="sv-SE" b="0" dirty="0" err="1"/>
              <a:t>jätteeksi</a:t>
            </a:r>
            <a:r>
              <a:rPr lang="sv-SE" b="0" dirty="0"/>
              <a:t> </a:t>
            </a:r>
            <a:r>
              <a:rPr lang="sv-SE" b="0" dirty="0" err="1"/>
              <a:t>päätyneitä</a:t>
            </a:r>
            <a:r>
              <a:rPr lang="sv-SE" b="0" dirty="0"/>
              <a:t> </a:t>
            </a:r>
            <a:r>
              <a:rPr lang="sv-SE" b="0" dirty="0" err="1"/>
              <a:t>tavaroita</a:t>
            </a:r>
            <a:r>
              <a:rPr lang="sv-SE" b="0" dirty="0"/>
              <a:t>, </a:t>
            </a:r>
            <a:r>
              <a:rPr lang="sv-SE" b="0" dirty="0" err="1"/>
              <a:t>huonekaluja</a:t>
            </a:r>
            <a:r>
              <a:rPr lang="sv-SE" b="0" dirty="0"/>
              <a:t> ja </a:t>
            </a:r>
            <a:r>
              <a:rPr lang="sv-SE" b="0" dirty="0" err="1"/>
              <a:t>vaatteita</a:t>
            </a:r>
            <a:r>
              <a:rPr lang="sv-SE" b="0" dirty="0"/>
              <a:t>, </a:t>
            </a:r>
            <a:r>
              <a:rPr lang="sv-SE" b="0" dirty="0" err="1"/>
              <a:t>jotka</a:t>
            </a:r>
            <a:r>
              <a:rPr lang="sv-SE" b="0" dirty="0"/>
              <a:t> </a:t>
            </a:r>
            <a:r>
              <a:rPr lang="sv-SE" b="0" dirty="0" err="1"/>
              <a:t>korjataan</a:t>
            </a:r>
            <a:r>
              <a:rPr lang="sv-SE" b="0" dirty="0"/>
              <a:t> ja </a:t>
            </a:r>
            <a:r>
              <a:rPr lang="sv-SE" b="0" dirty="0" err="1"/>
              <a:t>tuunataan</a:t>
            </a:r>
            <a:r>
              <a:rPr lang="sv-SE" b="0" dirty="0"/>
              <a:t> </a:t>
            </a:r>
            <a:r>
              <a:rPr lang="sv-SE" b="0" dirty="0" err="1"/>
              <a:t>myyntiin</a:t>
            </a:r>
            <a:r>
              <a:rPr lang="sv-SE" b="0" dirty="0"/>
              <a:t>.</a:t>
            </a:r>
          </a:p>
          <a:p>
            <a:r>
              <a:rPr lang="sv-SE" b="1" dirty="0" err="1"/>
              <a:t>Lajittelu</a:t>
            </a:r>
            <a:r>
              <a:rPr lang="sv-SE" b="1" dirty="0"/>
              <a:t> ja </a:t>
            </a:r>
            <a:r>
              <a:rPr lang="sv-SE" b="1" dirty="0" err="1"/>
              <a:t>kierrätys</a:t>
            </a:r>
            <a:r>
              <a:rPr lang="sv-SE" b="1" dirty="0"/>
              <a:t>: </a:t>
            </a:r>
            <a:r>
              <a:rPr lang="sv-SE" b="0" dirty="0" err="1"/>
              <a:t>Kun</a:t>
            </a:r>
            <a:r>
              <a:rPr lang="sv-SE" b="0" dirty="0"/>
              <a:t> </a:t>
            </a:r>
            <a:r>
              <a:rPr lang="sv-SE" b="0" dirty="0" err="1"/>
              <a:t>tavara</a:t>
            </a:r>
            <a:r>
              <a:rPr lang="sv-SE" b="0" dirty="0"/>
              <a:t> </a:t>
            </a:r>
            <a:r>
              <a:rPr lang="sv-SE" b="0" dirty="0" err="1"/>
              <a:t>päätyy</a:t>
            </a:r>
            <a:r>
              <a:rPr lang="sv-SE" b="0" dirty="0"/>
              <a:t> </a:t>
            </a:r>
            <a:r>
              <a:rPr lang="sv-SE" b="0" dirty="0" err="1"/>
              <a:t>jätteeksi</a:t>
            </a:r>
            <a:r>
              <a:rPr lang="sv-SE" b="0" dirty="0"/>
              <a:t>, on </a:t>
            </a:r>
            <a:r>
              <a:rPr lang="sv-SE" b="0" dirty="0" err="1"/>
              <a:t>tärkeää</a:t>
            </a:r>
            <a:r>
              <a:rPr lang="sv-SE" b="0" dirty="0"/>
              <a:t> </a:t>
            </a:r>
            <a:r>
              <a:rPr lang="sv-SE" b="0" dirty="0" err="1"/>
              <a:t>pyrkiä</a:t>
            </a:r>
            <a:r>
              <a:rPr lang="sv-SE" b="0" dirty="0"/>
              <a:t> </a:t>
            </a:r>
            <a:r>
              <a:rPr lang="sv-SE" b="0" dirty="0" err="1"/>
              <a:t>kierrättämään</a:t>
            </a:r>
            <a:r>
              <a:rPr lang="sv-SE" b="0" dirty="0"/>
              <a:t> sen </a:t>
            </a:r>
            <a:r>
              <a:rPr lang="sv-SE" b="0" dirty="0" err="1"/>
              <a:t>materiaali</a:t>
            </a:r>
            <a:r>
              <a:rPr lang="sv-SE" b="0" dirty="0"/>
              <a:t>. </a:t>
            </a:r>
            <a:r>
              <a:rPr lang="sv-SE" b="0" dirty="0" err="1"/>
              <a:t>Kun</a:t>
            </a:r>
            <a:r>
              <a:rPr lang="sv-SE" b="0" dirty="0"/>
              <a:t> </a:t>
            </a:r>
            <a:r>
              <a:rPr lang="sv-SE" b="0" dirty="0" err="1"/>
              <a:t>materiaalit</a:t>
            </a:r>
            <a:r>
              <a:rPr lang="sv-SE" b="0" dirty="0"/>
              <a:t>, </a:t>
            </a:r>
            <a:r>
              <a:rPr lang="sv-SE" b="0" dirty="0" err="1"/>
              <a:t>esim</a:t>
            </a:r>
            <a:r>
              <a:rPr lang="sv-SE" b="0" dirty="0"/>
              <a:t>. </a:t>
            </a:r>
            <a:r>
              <a:rPr lang="sv-SE" b="0" dirty="0" err="1"/>
              <a:t>paperi</a:t>
            </a:r>
            <a:r>
              <a:rPr lang="sv-SE" b="0" dirty="0"/>
              <a:t>, </a:t>
            </a:r>
            <a:r>
              <a:rPr lang="sv-SE" b="0" dirty="0" err="1"/>
              <a:t>lasi</a:t>
            </a:r>
            <a:r>
              <a:rPr lang="sv-SE" b="0" dirty="0"/>
              <a:t>, </a:t>
            </a:r>
            <a:r>
              <a:rPr lang="sv-SE" b="0" dirty="0" err="1"/>
              <a:t>metalli</a:t>
            </a:r>
            <a:r>
              <a:rPr lang="sv-SE" b="0" dirty="0"/>
              <a:t>, </a:t>
            </a:r>
            <a:r>
              <a:rPr lang="sv-SE" b="0" dirty="0" err="1"/>
              <a:t>paristot</a:t>
            </a:r>
            <a:r>
              <a:rPr lang="sv-SE" b="0" dirty="0"/>
              <a:t>, </a:t>
            </a:r>
            <a:r>
              <a:rPr lang="sv-SE" b="0" dirty="0" err="1"/>
              <a:t>kartonki</a:t>
            </a:r>
            <a:r>
              <a:rPr lang="sv-SE" b="0" dirty="0"/>
              <a:t>, </a:t>
            </a:r>
            <a:r>
              <a:rPr lang="sv-SE" b="0" dirty="0" err="1"/>
              <a:t>muovi</a:t>
            </a:r>
            <a:r>
              <a:rPr lang="sv-SE" b="0" dirty="0"/>
              <a:t> ja </a:t>
            </a:r>
            <a:r>
              <a:rPr lang="sv-SE" b="0" dirty="0" err="1"/>
              <a:t>elektroniikka</a:t>
            </a:r>
            <a:r>
              <a:rPr lang="sv-SE" b="0" dirty="0"/>
              <a:t> </a:t>
            </a:r>
            <a:r>
              <a:rPr lang="sv-SE" b="0" dirty="0" err="1"/>
              <a:t>lajitellaan</a:t>
            </a:r>
            <a:r>
              <a:rPr lang="sv-SE" b="0" dirty="0"/>
              <a:t> </a:t>
            </a:r>
            <a:r>
              <a:rPr lang="sv-SE" b="0" dirty="0" err="1"/>
              <a:t>tarkasti</a:t>
            </a:r>
            <a:r>
              <a:rPr lang="sv-SE" b="0" dirty="0"/>
              <a:t>, </a:t>
            </a:r>
            <a:r>
              <a:rPr lang="sv-SE" b="0" dirty="0" err="1"/>
              <a:t>ne</a:t>
            </a:r>
            <a:r>
              <a:rPr lang="sv-SE" b="0" dirty="0"/>
              <a:t> on </a:t>
            </a:r>
            <a:r>
              <a:rPr lang="sv-SE" b="0" dirty="0" err="1"/>
              <a:t>helpompi</a:t>
            </a:r>
            <a:r>
              <a:rPr lang="sv-SE" b="0" dirty="0"/>
              <a:t> </a:t>
            </a:r>
            <a:r>
              <a:rPr lang="sv-SE" b="0" dirty="0" err="1"/>
              <a:t>kierrättää</a:t>
            </a:r>
            <a:r>
              <a:rPr lang="sv-SE" b="0" dirty="0"/>
              <a:t> </a:t>
            </a:r>
            <a:r>
              <a:rPr lang="sv-SE" b="0" dirty="0" err="1"/>
              <a:t>uusiksi</a:t>
            </a:r>
            <a:r>
              <a:rPr lang="sv-SE" b="0" dirty="0"/>
              <a:t> </a:t>
            </a:r>
            <a:r>
              <a:rPr lang="sv-SE" b="0" dirty="0" err="1"/>
              <a:t>tuotteiksi</a:t>
            </a:r>
            <a:r>
              <a:rPr lang="sv-SE" b="0" dirty="0"/>
              <a:t>. </a:t>
            </a:r>
            <a:r>
              <a:rPr lang="sv-SE" b="0" dirty="0" err="1"/>
              <a:t>Kun</a:t>
            </a:r>
            <a:r>
              <a:rPr lang="sv-SE" b="0" dirty="0"/>
              <a:t> </a:t>
            </a:r>
            <a:r>
              <a:rPr lang="sv-SE" b="0" dirty="0" err="1"/>
              <a:t>käytetään</a:t>
            </a:r>
            <a:r>
              <a:rPr lang="sv-SE" b="0" dirty="0"/>
              <a:t> </a:t>
            </a:r>
            <a:r>
              <a:rPr lang="sv-SE" b="0" dirty="0" err="1"/>
              <a:t>kierrätysmateriaalia</a:t>
            </a:r>
            <a:r>
              <a:rPr lang="sv-SE" b="0" dirty="0"/>
              <a:t> </a:t>
            </a:r>
            <a:r>
              <a:rPr lang="sv-SE" b="0" dirty="0" err="1"/>
              <a:t>uuden</a:t>
            </a:r>
            <a:r>
              <a:rPr lang="sv-SE" b="0" dirty="0"/>
              <a:t> </a:t>
            </a:r>
            <a:r>
              <a:rPr lang="sv-SE" b="0" dirty="0" err="1"/>
              <a:t>tuotteen</a:t>
            </a:r>
            <a:r>
              <a:rPr lang="sv-SE" b="0" dirty="0"/>
              <a:t> </a:t>
            </a:r>
            <a:r>
              <a:rPr lang="sv-SE" b="0" dirty="0" err="1"/>
              <a:t>valmistuksessa</a:t>
            </a:r>
            <a:r>
              <a:rPr lang="sv-SE" b="0" dirty="0"/>
              <a:t> </a:t>
            </a:r>
            <a:r>
              <a:rPr lang="sv-SE" b="0" dirty="0" err="1"/>
              <a:t>säästetään</a:t>
            </a:r>
            <a:r>
              <a:rPr lang="sv-SE" b="0" dirty="0"/>
              <a:t> </a:t>
            </a:r>
            <a:r>
              <a:rPr lang="sv-SE" b="0" dirty="0" err="1"/>
              <a:t>resursseja</a:t>
            </a:r>
            <a:r>
              <a:rPr lang="sv-SE" b="0" dirty="0"/>
              <a:t> </a:t>
            </a:r>
            <a:r>
              <a:rPr lang="sv-SE" b="0" dirty="0" err="1"/>
              <a:t>verrattuna</a:t>
            </a:r>
            <a:r>
              <a:rPr lang="sv-SE" b="0" dirty="0"/>
              <a:t> </a:t>
            </a:r>
            <a:r>
              <a:rPr lang="sv-SE" b="0" dirty="0" err="1"/>
              <a:t>uuden</a:t>
            </a:r>
            <a:r>
              <a:rPr lang="sv-SE" b="0" dirty="0"/>
              <a:t> </a:t>
            </a:r>
            <a:r>
              <a:rPr lang="sv-SE" b="0" dirty="0" err="1"/>
              <a:t>raaka-aineen</a:t>
            </a:r>
            <a:r>
              <a:rPr lang="sv-SE" b="0" dirty="0"/>
              <a:t> </a:t>
            </a:r>
            <a:r>
              <a:rPr lang="sv-SE" b="0" dirty="0" err="1"/>
              <a:t>käyttämiseen</a:t>
            </a:r>
            <a:r>
              <a:rPr lang="sv-SE" b="0" dirty="0"/>
              <a:t>. </a:t>
            </a:r>
            <a:r>
              <a:rPr lang="sv-SE" b="0" dirty="0" err="1"/>
              <a:t>Esim</a:t>
            </a:r>
            <a:r>
              <a:rPr lang="sv-SE" b="0" dirty="0"/>
              <a:t>. </a:t>
            </a:r>
            <a:r>
              <a:rPr lang="sv-SE" b="0" dirty="0" err="1"/>
              <a:t>Ei</a:t>
            </a:r>
            <a:r>
              <a:rPr lang="sv-SE" b="0" dirty="0"/>
              <a:t> </a:t>
            </a:r>
            <a:r>
              <a:rPr lang="sv-SE" b="0" dirty="0" err="1"/>
              <a:t>tarvitse</a:t>
            </a:r>
            <a:r>
              <a:rPr lang="sv-SE" b="0" dirty="0"/>
              <a:t> </a:t>
            </a:r>
            <a:r>
              <a:rPr lang="sv-SE" b="0" dirty="0" err="1"/>
              <a:t>kaataa</a:t>
            </a:r>
            <a:r>
              <a:rPr lang="sv-SE" b="0" dirty="0"/>
              <a:t> </a:t>
            </a:r>
            <a:r>
              <a:rPr lang="sv-SE" b="0" dirty="0" err="1"/>
              <a:t>yhtä</a:t>
            </a:r>
            <a:r>
              <a:rPr lang="sv-SE" b="0" dirty="0"/>
              <a:t> </a:t>
            </a:r>
            <a:r>
              <a:rPr lang="sv-SE" b="0" dirty="0" err="1"/>
              <a:t>paljon</a:t>
            </a:r>
            <a:r>
              <a:rPr lang="sv-SE" b="0" dirty="0"/>
              <a:t> </a:t>
            </a:r>
            <a:r>
              <a:rPr lang="sv-SE" b="0" dirty="0" err="1"/>
              <a:t>puita</a:t>
            </a:r>
            <a:r>
              <a:rPr lang="sv-SE" b="0" dirty="0"/>
              <a:t> </a:t>
            </a:r>
            <a:r>
              <a:rPr lang="sv-SE" b="0" dirty="0" err="1"/>
              <a:t>kun</a:t>
            </a:r>
            <a:r>
              <a:rPr lang="sv-SE" b="0" dirty="0"/>
              <a:t> </a:t>
            </a:r>
            <a:r>
              <a:rPr lang="sv-SE" b="0" dirty="0" err="1"/>
              <a:t>valmistaa</a:t>
            </a:r>
            <a:r>
              <a:rPr lang="sv-SE" b="0" dirty="0"/>
              <a:t> </a:t>
            </a:r>
            <a:r>
              <a:rPr lang="sv-SE" b="0" dirty="0" err="1"/>
              <a:t>paperia</a:t>
            </a:r>
            <a:r>
              <a:rPr lang="sv-SE" b="0" dirty="0"/>
              <a:t> </a:t>
            </a:r>
            <a:r>
              <a:rPr lang="sv-SE" b="0" dirty="0" err="1"/>
              <a:t>kierrätyspaperista</a:t>
            </a:r>
            <a:r>
              <a:rPr lang="sv-SE" b="0" dirty="0"/>
              <a:t>.</a:t>
            </a:r>
          </a:p>
          <a:p>
            <a:r>
              <a:rPr lang="sv-SE" b="1" dirty="0" err="1"/>
              <a:t>Hyödyntäminen</a:t>
            </a:r>
            <a:r>
              <a:rPr lang="sv-SE" b="1" dirty="0"/>
              <a:t> energiana: </a:t>
            </a:r>
            <a:r>
              <a:rPr lang="sv-SE" b="0" dirty="0" err="1"/>
              <a:t>Jätteestä</a:t>
            </a:r>
            <a:r>
              <a:rPr lang="sv-SE" b="0" dirty="0"/>
              <a:t>, jota </a:t>
            </a:r>
            <a:r>
              <a:rPr lang="sv-SE" b="0" dirty="0" err="1"/>
              <a:t>ei</a:t>
            </a:r>
            <a:r>
              <a:rPr lang="sv-SE" b="0" dirty="0"/>
              <a:t> </a:t>
            </a:r>
            <a:r>
              <a:rPr lang="sv-SE" b="0" dirty="0" err="1"/>
              <a:t>voi</a:t>
            </a:r>
            <a:r>
              <a:rPr lang="sv-SE" b="0" dirty="0"/>
              <a:t> </a:t>
            </a:r>
            <a:r>
              <a:rPr lang="sv-SE" b="0" dirty="0" err="1"/>
              <a:t>hyödyntää</a:t>
            </a:r>
            <a:r>
              <a:rPr lang="sv-SE" b="0" dirty="0"/>
              <a:t> </a:t>
            </a:r>
            <a:r>
              <a:rPr lang="sv-SE" b="0" dirty="0" err="1"/>
              <a:t>kierrätykseen</a:t>
            </a:r>
            <a:r>
              <a:rPr lang="sv-SE" b="0" dirty="0"/>
              <a:t>, </a:t>
            </a:r>
            <a:r>
              <a:rPr lang="sv-SE" b="0" dirty="0" err="1"/>
              <a:t>voidaan</a:t>
            </a:r>
            <a:r>
              <a:rPr lang="sv-SE" b="0" dirty="0"/>
              <a:t> </a:t>
            </a:r>
            <a:r>
              <a:rPr lang="sv-SE" b="0" dirty="0" err="1"/>
              <a:t>saada</a:t>
            </a:r>
            <a:r>
              <a:rPr lang="sv-SE" b="0" dirty="0"/>
              <a:t> </a:t>
            </a:r>
            <a:r>
              <a:rPr lang="sv-SE" b="0" dirty="0" err="1"/>
              <a:t>energiaa</a:t>
            </a:r>
            <a:r>
              <a:rPr lang="sv-SE" b="0" dirty="0"/>
              <a:t>. </a:t>
            </a:r>
            <a:r>
              <a:rPr lang="sv-SE" b="0" dirty="0" err="1"/>
              <a:t>Westenergyn</a:t>
            </a:r>
            <a:r>
              <a:rPr lang="sv-SE" b="0" dirty="0"/>
              <a:t> </a:t>
            </a:r>
            <a:r>
              <a:rPr lang="sv-SE" b="0" dirty="0" err="1"/>
              <a:t>energianjalostuslaitoksella</a:t>
            </a:r>
            <a:r>
              <a:rPr lang="sv-SE" b="0" dirty="0"/>
              <a:t> </a:t>
            </a:r>
            <a:r>
              <a:rPr lang="sv-SE" b="0" dirty="0" err="1"/>
              <a:t>jätteet</a:t>
            </a:r>
            <a:r>
              <a:rPr lang="sv-SE" b="0" dirty="0"/>
              <a:t> </a:t>
            </a:r>
            <a:r>
              <a:rPr lang="sv-SE" b="0" dirty="0" err="1"/>
              <a:t>poltetaan</a:t>
            </a:r>
            <a:r>
              <a:rPr lang="sv-SE" b="0" dirty="0"/>
              <a:t> ja </a:t>
            </a:r>
            <a:r>
              <a:rPr lang="sv-SE" b="0" dirty="0" err="1"/>
              <a:t>niistä</a:t>
            </a:r>
            <a:r>
              <a:rPr lang="sv-SE" b="0" dirty="0"/>
              <a:t> </a:t>
            </a:r>
            <a:r>
              <a:rPr lang="sv-SE" b="0" dirty="0" err="1"/>
              <a:t>saadaan</a:t>
            </a:r>
            <a:r>
              <a:rPr lang="sv-SE" b="0" dirty="0"/>
              <a:t> </a:t>
            </a:r>
            <a:r>
              <a:rPr lang="sv-SE" b="0" dirty="0" err="1"/>
              <a:t>sähköä</a:t>
            </a:r>
            <a:r>
              <a:rPr lang="sv-SE" b="0" dirty="0"/>
              <a:t> ja </a:t>
            </a:r>
            <a:r>
              <a:rPr lang="sv-SE" b="0" dirty="0" err="1"/>
              <a:t>kaukolämpöä</a:t>
            </a:r>
            <a:r>
              <a:rPr lang="sv-SE" b="0" dirty="0"/>
              <a:t> </a:t>
            </a:r>
            <a:r>
              <a:rPr lang="sv-SE" b="0" dirty="0" err="1"/>
              <a:t>lähialueiden</a:t>
            </a:r>
            <a:r>
              <a:rPr lang="sv-SE" b="0" dirty="0"/>
              <a:t> </a:t>
            </a:r>
            <a:r>
              <a:rPr lang="sv-SE" b="0" dirty="0" err="1"/>
              <a:t>koteihin</a:t>
            </a:r>
            <a:r>
              <a:rPr lang="sv-SE" b="0" dirty="0"/>
              <a:t>.</a:t>
            </a:r>
          </a:p>
          <a:p>
            <a:r>
              <a:rPr lang="sv-SE" b="1" dirty="0" err="1"/>
              <a:t>Loppusijoitus</a:t>
            </a:r>
            <a:r>
              <a:rPr lang="sv-SE" b="1" dirty="0"/>
              <a:t> </a:t>
            </a:r>
            <a:r>
              <a:rPr lang="sv-SE" b="1" dirty="0" err="1"/>
              <a:t>kaatopaikalle</a:t>
            </a:r>
            <a:r>
              <a:rPr lang="sv-SE" b="1" dirty="0"/>
              <a:t>: </a:t>
            </a:r>
            <a:r>
              <a:rPr lang="sv-SE" b="0" dirty="0" err="1"/>
              <a:t>Oli</a:t>
            </a:r>
            <a:r>
              <a:rPr lang="sv-SE" b="0" dirty="0"/>
              <a:t> </a:t>
            </a:r>
            <a:r>
              <a:rPr lang="sv-SE" b="0" dirty="0" err="1"/>
              <a:t>pitkään</a:t>
            </a:r>
            <a:r>
              <a:rPr lang="sv-SE" b="0" dirty="0"/>
              <a:t> </a:t>
            </a:r>
            <a:r>
              <a:rPr lang="sv-SE" b="0" dirty="0" err="1"/>
              <a:t>tavallisin</a:t>
            </a:r>
            <a:r>
              <a:rPr lang="sv-SE" b="0" dirty="0"/>
              <a:t> </a:t>
            </a:r>
            <a:r>
              <a:rPr lang="sv-SE" b="0" dirty="0" err="1"/>
              <a:t>jätteenkäsittelymuoto</a:t>
            </a:r>
            <a:r>
              <a:rPr lang="sv-SE" b="0" dirty="0"/>
              <a:t>. </a:t>
            </a:r>
            <a:r>
              <a:rPr lang="sv-SE" b="0" dirty="0" err="1"/>
              <a:t>Jätteet</a:t>
            </a:r>
            <a:r>
              <a:rPr lang="sv-SE" b="0" dirty="0"/>
              <a:t> </a:t>
            </a:r>
            <a:r>
              <a:rPr lang="sv-SE" b="0" dirty="0" err="1"/>
              <a:t>laitettiin</a:t>
            </a:r>
            <a:r>
              <a:rPr lang="sv-SE" b="0" dirty="0"/>
              <a:t> </a:t>
            </a:r>
            <a:r>
              <a:rPr lang="sv-SE" b="0" dirty="0" err="1"/>
              <a:t>kasaan</a:t>
            </a:r>
            <a:r>
              <a:rPr lang="sv-SE" b="0" dirty="0"/>
              <a:t> ja </a:t>
            </a:r>
            <a:r>
              <a:rPr lang="sv-SE" b="0" dirty="0" err="1"/>
              <a:t>jätettiin</a:t>
            </a:r>
            <a:r>
              <a:rPr lang="sv-SE" b="0" dirty="0"/>
              <a:t> </a:t>
            </a:r>
            <a:r>
              <a:rPr lang="sv-SE" b="0" dirty="0" err="1"/>
              <a:t>siihen</a:t>
            </a:r>
            <a:r>
              <a:rPr lang="sv-SE" b="0" dirty="0"/>
              <a:t>. </a:t>
            </a:r>
            <a:r>
              <a:rPr lang="sv-SE" b="0" dirty="0" err="1"/>
              <a:t>Tänä</a:t>
            </a:r>
            <a:r>
              <a:rPr lang="sv-SE" b="0" dirty="0"/>
              <a:t> </a:t>
            </a:r>
            <a:r>
              <a:rPr lang="sv-SE" b="0" dirty="0" err="1"/>
              <a:t>päivänä</a:t>
            </a:r>
            <a:r>
              <a:rPr lang="sv-SE" b="0" dirty="0"/>
              <a:t> </a:t>
            </a:r>
            <a:r>
              <a:rPr lang="sv-SE" b="0" dirty="0" err="1"/>
              <a:t>vain</a:t>
            </a:r>
            <a:r>
              <a:rPr lang="sv-SE" b="0" dirty="0"/>
              <a:t> </a:t>
            </a:r>
            <a:r>
              <a:rPr lang="sv-SE" b="0" dirty="0" err="1"/>
              <a:t>murto</a:t>
            </a:r>
            <a:r>
              <a:rPr lang="sv-SE" b="0" dirty="0"/>
              <a:t>-osa </a:t>
            </a:r>
            <a:r>
              <a:rPr lang="sv-SE" b="0" dirty="0" err="1"/>
              <a:t>jätteistä</a:t>
            </a:r>
            <a:r>
              <a:rPr lang="sv-SE" b="0" dirty="0"/>
              <a:t> </a:t>
            </a:r>
            <a:r>
              <a:rPr lang="sv-SE" b="0" dirty="0" err="1"/>
              <a:t>päätyy</a:t>
            </a:r>
            <a:r>
              <a:rPr lang="sv-SE" b="0" dirty="0"/>
              <a:t> </a:t>
            </a:r>
            <a:r>
              <a:rPr lang="sv-SE" b="0" dirty="0" err="1"/>
              <a:t>kaatopaikalle</a:t>
            </a:r>
            <a:r>
              <a:rPr lang="sv-SE" b="0" dirty="0"/>
              <a:t>. </a:t>
            </a:r>
          </a:p>
        </p:txBody>
      </p:sp>
      <p:sp>
        <p:nvSpPr>
          <p:cNvPr id="4" name="Platshållare för bildnummer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168654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biojätteeseen</a:t>
            </a:r>
            <a:r>
              <a:rPr lang="sv-SE" b="1" dirty="0"/>
              <a:t>? </a:t>
            </a:r>
            <a:r>
              <a:rPr lang="sv-SE" b="0" dirty="0" err="1"/>
              <a:t>Ruoantähteet</a:t>
            </a:r>
            <a:r>
              <a:rPr lang="sv-SE" b="0" dirty="0"/>
              <a:t>, </a:t>
            </a:r>
            <a:r>
              <a:rPr lang="sv-SE" b="0" dirty="0" err="1"/>
              <a:t>hedelmien</a:t>
            </a:r>
            <a:r>
              <a:rPr lang="sv-SE" b="0" dirty="0"/>
              <a:t> ja </a:t>
            </a:r>
            <a:r>
              <a:rPr lang="sv-SE" b="0" dirty="0" err="1"/>
              <a:t>vihannesten</a:t>
            </a:r>
            <a:r>
              <a:rPr lang="sv-SE" b="0" dirty="0"/>
              <a:t> </a:t>
            </a:r>
            <a:r>
              <a:rPr lang="sv-SE" b="0" dirty="0" err="1"/>
              <a:t>kuoret</a:t>
            </a:r>
            <a:r>
              <a:rPr lang="sv-SE" b="0" dirty="0"/>
              <a:t>, </a:t>
            </a:r>
            <a:r>
              <a:rPr lang="sv-SE" b="0" dirty="0" err="1"/>
              <a:t>kahvin</a:t>
            </a:r>
            <a:r>
              <a:rPr lang="sv-SE" b="0" dirty="0"/>
              <a:t>- ja </a:t>
            </a:r>
            <a:r>
              <a:rPr lang="sv-SE" b="0" dirty="0" err="1"/>
              <a:t>teenporot</a:t>
            </a:r>
            <a:r>
              <a:rPr lang="sv-SE" b="0" dirty="0"/>
              <a:t>, </a:t>
            </a:r>
            <a:r>
              <a:rPr lang="sv-SE" b="0" dirty="0" err="1"/>
              <a:t>kuihtuneet</a:t>
            </a:r>
            <a:r>
              <a:rPr lang="sv-SE" b="0" dirty="0"/>
              <a:t> </a:t>
            </a:r>
            <a:r>
              <a:rPr lang="sv-SE" b="0" dirty="0" err="1"/>
              <a:t>kukat</a:t>
            </a:r>
            <a:r>
              <a:rPr lang="sv-SE" b="0" dirty="0"/>
              <a:t>, </a:t>
            </a:r>
            <a:r>
              <a:rPr lang="sv-SE" b="0" dirty="0" err="1"/>
              <a:t>talouspaperi</a:t>
            </a:r>
            <a:r>
              <a:rPr lang="sv-SE" b="0" dirty="0"/>
              <a:t> </a:t>
            </a:r>
            <a:r>
              <a:rPr lang="sv-SE" b="0" dirty="0" err="1"/>
              <a:t>ym</a:t>
            </a:r>
            <a:r>
              <a:rPr lang="sv-SE" b="0" dirty="0"/>
              <a:t>. </a:t>
            </a:r>
            <a:r>
              <a:rPr lang="sv-SE" b="0" dirty="0" err="1"/>
              <a:t>Sellainen</a:t>
            </a:r>
            <a:r>
              <a:rPr lang="sv-SE" b="0" dirty="0"/>
              <a:t> </a:t>
            </a:r>
            <a:r>
              <a:rPr lang="sv-SE" b="0" dirty="0" err="1"/>
              <a:t>jäte</a:t>
            </a:r>
            <a:r>
              <a:rPr lang="sv-SE" b="0" dirty="0"/>
              <a:t>, </a:t>
            </a:r>
            <a:r>
              <a:rPr lang="sv-SE" b="0" dirty="0" err="1"/>
              <a:t>joka</a:t>
            </a:r>
            <a:r>
              <a:rPr lang="sv-SE" b="0" dirty="0"/>
              <a:t> </a:t>
            </a:r>
            <a:r>
              <a:rPr lang="sv-SE" b="0" dirty="0" err="1"/>
              <a:t>maatuu</a:t>
            </a:r>
            <a:r>
              <a:rPr lang="sv-SE" b="0" dirty="0"/>
              <a:t> ja </a:t>
            </a:r>
            <a:r>
              <a:rPr lang="sv-SE" b="0" dirty="0" err="1"/>
              <a:t>jonka</a:t>
            </a:r>
            <a:r>
              <a:rPr lang="sv-SE" b="0" dirty="0"/>
              <a:t> </a:t>
            </a:r>
            <a:r>
              <a:rPr lang="sv-SE" b="0" dirty="0" err="1"/>
              <a:t>voisi</a:t>
            </a:r>
            <a:r>
              <a:rPr lang="sv-SE" b="0" dirty="0"/>
              <a:t> </a:t>
            </a:r>
            <a:r>
              <a:rPr lang="sv-SE" b="0" dirty="0" err="1"/>
              <a:t>laittaa</a:t>
            </a:r>
            <a:r>
              <a:rPr lang="sv-SE" b="0" dirty="0"/>
              <a:t> </a:t>
            </a:r>
            <a:r>
              <a:rPr lang="sv-SE" b="0" dirty="0" err="1"/>
              <a:t>kompostiin</a:t>
            </a:r>
            <a:r>
              <a:rPr lang="sv-SE" b="0" dirty="0"/>
              <a:t>.</a:t>
            </a:r>
            <a:endParaRPr lang="sv-FI" sz="1200" dirty="0">
              <a:solidFill>
                <a:schemeClr val="tx1"/>
              </a:solidFill>
              <a:latin typeface="+mn-lt"/>
            </a:endParaRPr>
          </a:p>
          <a:p>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Kodin</a:t>
            </a:r>
            <a:r>
              <a:rPr lang="sv-SE" b="0" dirty="0"/>
              <a:t> </a:t>
            </a:r>
            <a:r>
              <a:rPr lang="sv-SE" b="0" dirty="0" err="1"/>
              <a:t>omaan</a:t>
            </a:r>
            <a:r>
              <a:rPr lang="sv-SE" b="0" dirty="0"/>
              <a:t> </a:t>
            </a:r>
            <a:r>
              <a:rPr lang="sv-SE" b="0" dirty="0" err="1"/>
              <a:t>biojäteastiaan</a:t>
            </a:r>
            <a:r>
              <a:rPr lang="sv-SE" b="0" dirty="0"/>
              <a:t> tai </a:t>
            </a:r>
            <a:r>
              <a:rPr lang="sv-SE" b="0" dirty="0" err="1"/>
              <a:t>kompostiin</a:t>
            </a:r>
            <a:r>
              <a:rPr lang="sv-SE" b="0" dirty="0"/>
              <a:t>.</a:t>
            </a:r>
          </a:p>
          <a:p>
            <a:r>
              <a:rPr lang="sv-SE" b="1" dirty="0" err="1"/>
              <a:t>Kierrätys</a:t>
            </a:r>
            <a:r>
              <a:rPr lang="sv-SE" b="1" dirty="0"/>
              <a:t>: </a:t>
            </a:r>
            <a:r>
              <a:rPr lang="sv-SE" b="0" dirty="0"/>
              <a:t>Stormossen </a:t>
            </a:r>
            <a:r>
              <a:rPr lang="sv-SE" b="0" dirty="0" err="1"/>
              <a:t>valmistaa</a:t>
            </a:r>
            <a:r>
              <a:rPr lang="sv-SE" b="0" dirty="0"/>
              <a:t> </a:t>
            </a:r>
            <a:r>
              <a:rPr lang="sv-SE" b="0" dirty="0" err="1"/>
              <a:t>biojätteestä</a:t>
            </a:r>
            <a:r>
              <a:rPr lang="sv-SE" b="0" dirty="0"/>
              <a:t> </a:t>
            </a:r>
            <a:r>
              <a:rPr lang="sv-SE" b="0" dirty="0" err="1"/>
              <a:t>liikennekaasua</a:t>
            </a:r>
            <a:r>
              <a:rPr lang="sv-SE" b="0" dirty="0"/>
              <a:t> ja </a:t>
            </a:r>
            <a:r>
              <a:rPr lang="sv-SE" b="0" dirty="0" err="1"/>
              <a:t>puutarhamultaa</a:t>
            </a:r>
            <a:r>
              <a:rPr lang="sv-SE" b="0" dirty="0"/>
              <a:t>. </a:t>
            </a:r>
          </a:p>
          <a:p>
            <a:r>
              <a:rPr lang="sv-SE" b="1" dirty="0" err="1"/>
              <a:t>Älä</a:t>
            </a:r>
            <a:r>
              <a:rPr lang="sv-SE" b="1" dirty="0"/>
              <a:t> </a:t>
            </a:r>
            <a:r>
              <a:rPr lang="sv-SE" b="1" dirty="0" err="1"/>
              <a:t>laita</a:t>
            </a:r>
            <a:r>
              <a:rPr lang="sv-SE" b="1" dirty="0"/>
              <a:t>: </a:t>
            </a:r>
            <a:r>
              <a:rPr lang="sv-SE" b="0" dirty="0" err="1"/>
              <a:t>Muovipusseja</a:t>
            </a:r>
            <a:endParaRPr lang="sv-FI" b="0" dirty="0"/>
          </a:p>
          <a:p>
            <a:pPr marL="0" indent="0">
              <a:buFont typeface="Arial" panose="020B0604020202020204" pitchFamily="34" charset="0"/>
              <a:buNone/>
            </a:pPr>
            <a:endParaRPr lang="sv-SE" b="1"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Jäteauto tyhjentää biojätteen </a:t>
            </a:r>
            <a:r>
              <a:rPr lang="fi-FI" dirty="0" err="1"/>
              <a:t>Stormossenin</a:t>
            </a:r>
            <a:r>
              <a:rPr lang="fi-FI" dirty="0"/>
              <a:t> vastaanottobunkkeriin. Ensin biojäte murskataan ja siihen lisätään vettä. Biojätemassa kulkeutuu kahden ruuvipuristimen läpi, jotka pusertavat biojätemassan ulos puristimen rummun pienistä rei’istä. Muovit ja muut biojätteeseen kuulumattomat jätteet jäävät ruuveihin ja ne viedään </a:t>
            </a:r>
            <a:r>
              <a:rPr lang="fi-FI" dirty="0" err="1"/>
              <a:t>Westenergyn</a:t>
            </a:r>
            <a:r>
              <a:rPr lang="fi-FI" dirty="0"/>
              <a:t> laitokselle poltettavaksi. Mahdolliset metallit, esim. ruokalassa biojätteeseen tippunut haarukka kerätään pois magneetin avulla ja viedään kierrätykseen.</a:t>
            </a:r>
          </a:p>
          <a:p>
            <a:r>
              <a:rPr lang="fi-FI" dirty="0"/>
              <a:t>Tämän jälkeen </a:t>
            </a:r>
            <a:r>
              <a:rPr lang="fi-FI" dirty="0" err="1"/>
              <a:t>smoothieta</a:t>
            </a:r>
            <a:r>
              <a:rPr lang="fi-FI" dirty="0"/>
              <a:t> muistuttava biojätemassa jatkaa bioreaktoriin, johon mahtuu 1,7 miljoonaa litraa tavaraa. Reaktorissa erilaiset bakteerit ja mikro-organismit hajottavat biojätettä hapettomassa tilassa. Prosessia kutsutaan mädättämiseksi. Biojätesmoothie viipyy reaktorissa n. kolme viikkoa ja mädättämisen seurauksena syntyy biokaasua. Raakaa biokaasua voi käyttää sähkön tai lämmön tuotantoon. </a:t>
            </a:r>
          </a:p>
          <a:p>
            <a:r>
              <a:rPr lang="fi-FI" dirty="0"/>
              <a:t>Jotta biokaasua voisi käyttää kulkuvälineissä se pitää ”puhdistaa” ja sitten henkilöautot, kuorma-autot, jäteautot ja bussit voivat tankata biokaasua. </a:t>
            </a:r>
            <a:r>
              <a:rPr lang="fi-FI" b="1" dirty="0"/>
              <a:t>Onko joku teistä matkustanut Vaasan kaupungin biokaasubussilla?</a:t>
            </a:r>
          </a:p>
          <a:p>
            <a:r>
              <a:rPr lang="fi-FI" dirty="0"/>
              <a:t>Jäljellä jäävä mädätysjäämä otetaan ulos reaktorin pohjasta ja laitetaan pihalle kompostoitumaan pitkulaisiin kasoihin. Siellä ne valmistuvat kymmenessä kuukaudessa käyttökelpoiseksi puutarhamullaksi.</a:t>
            </a:r>
          </a:p>
          <a:p>
            <a:r>
              <a:rPr lang="sv-SE" dirty="0"/>
              <a:t>Video </a:t>
            </a:r>
            <a:r>
              <a:rPr lang="sv-SE" dirty="0" err="1"/>
              <a:t>prosessista</a:t>
            </a:r>
            <a:r>
              <a:rPr lang="sv-SE" dirty="0"/>
              <a:t>, </a:t>
            </a:r>
            <a:r>
              <a:rPr lang="sv-SE" dirty="0" err="1"/>
              <a:t>jossa</a:t>
            </a:r>
            <a:r>
              <a:rPr lang="sv-SE" dirty="0"/>
              <a:t> </a:t>
            </a:r>
            <a:r>
              <a:rPr lang="sv-SE" dirty="0" err="1"/>
              <a:t>biojätteestä</a:t>
            </a:r>
            <a:r>
              <a:rPr lang="sv-SE" dirty="0"/>
              <a:t> </a:t>
            </a:r>
            <a:r>
              <a:rPr lang="sv-SE" dirty="0" err="1"/>
              <a:t>tehdään</a:t>
            </a:r>
            <a:r>
              <a:rPr lang="sv-SE" dirty="0"/>
              <a:t> </a:t>
            </a:r>
            <a:r>
              <a:rPr lang="sv-SE" dirty="0" err="1"/>
              <a:t>liikennekaasua</a:t>
            </a:r>
            <a:r>
              <a:rPr lang="sv-SE" dirty="0"/>
              <a:t> https://www.youtube.com/watch?v=j2S8BCbfuL4</a:t>
            </a:r>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343039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paperinkeräykseen</a:t>
            </a:r>
            <a:r>
              <a:rPr lang="sv-SE" b="1" dirty="0"/>
              <a:t>? </a:t>
            </a:r>
            <a:r>
              <a:rPr lang="sv-SE" b="0" dirty="0" err="1"/>
              <a:t>Sellainen</a:t>
            </a:r>
            <a:r>
              <a:rPr lang="sv-SE" b="0" dirty="0"/>
              <a:t> </a:t>
            </a:r>
            <a:r>
              <a:rPr lang="sv-SE" b="0" dirty="0" err="1"/>
              <a:t>paperi</a:t>
            </a:r>
            <a:r>
              <a:rPr lang="sv-SE" b="0" dirty="0"/>
              <a:t>, </a:t>
            </a:r>
            <a:r>
              <a:rPr lang="sv-SE" b="0" dirty="0" err="1"/>
              <a:t>mitä</a:t>
            </a:r>
            <a:r>
              <a:rPr lang="sv-SE" b="0" dirty="0"/>
              <a:t> </a:t>
            </a:r>
            <a:r>
              <a:rPr lang="sv-SE" b="0" dirty="0" err="1"/>
              <a:t>tulee</a:t>
            </a:r>
            <a:r>
              <a:rPr lang="sv-SE" b="0" dirty="0"/>
              <a:t> </a:t>
            </a:r>
            <a:r>
              <a:rPr lang="sv-SE" b="0" dirty="0" err="1"/>
              <a:t>postiluukusta</a:t>
            </a:r>
            <a:r>
              <a:rPr lang="sv-SE" b="0" dirty="0"/>
              <a:t>, </a:t>
            </a:r>
            <a:r>
              <a:rPr lang="sv-SE" b="0" dirty="0" err="1"/>
              <a:t>esim</a:t>
            </a:r>
            <a:r>
              <a:rPr lang="sv-SE" b="0" dirty="0"/>
              <a:t>. </a:t>
            </a:r>
            <a:r>
              <a:rPr lang="sv-SE" b="0" dirty="0" err="1"/>
              <a:t>Sanomalehdet</a:t>
            </a:r>
            <a:r>
              <a:rPr lang="sv-SE" b="0" dirty="0"/>
              <a:t>, </a:t>
            </a:r>
            <a:r>
              <a:rPr lang="sv-SE" b="0" dirty="0" err="1"/>
              <a:t>mainoslehtiset</a:t>
            </a:r>
            <a:r>
              <a:rPr lang="sv-SE" b="0" dirty="0"/>
              <a:t> ja </a:t>
            </a:r>
            <a:r>
              <a:rPr lang="sv-SE" b="0" dirty="0" err="1"/>
              <a:t>kirjekuoret</a:t>
            </a:r>
            <a:r>
              <a:rPr lang="sv-SE" b="0" dirty="0"/>
              <a:t>. </a:t>
            </a:r>
            <a:r>
              <a:rPr lang="sv-SE" b="0" dirty="0" err="1"/>
              <a:t>Myös</a:t>
            </a:r>
            <a:r>
              <a:rPr lang="sv-SE" b="0" dirty="0"/>
              <a:t> </a:t>
            </a:r>
            <a:r>
              <a:rPr lang="sv-SE" b="0" dirty="0" err="1"/>
              <a:t>aikakauslehdet</a:t>
            </a:r>
            <a:r>
              <a:rPr lang="sv-SE" b="0" dirty="0"/>
              <a:t> ja </a:t>
            </a:r>
            <a:r>
              <a:rPr lang="sv-SE" b="0" dirty="0" err="1"/>
              <a:t>kirjojen</a:t>
            </a:r>
            <a:r>
              <a:rPr lang="sv-SE" b="0" dirty="0"/>
              <a:t> </a:t>
            </a:r>
            <a:r>
              <a:rPr lang="sv-SE" b="0" dirty="0" err="1"/>
              <a:t>sivut</a:t>
            </a:r>
            <a:r>
              <a:rPr lang="sv-SE" b="0" dirty="0"/>
              <a:t> </a:t>
            </a:r>
            <a:r>
              <a:rPr lang="sv-SE" b="0" dirty="0" err="1"/>
              <a:t>ilman</a:t>
            </a:r>
            <a:r>
              <a:rPr lang="sv-SE" b="0" dirty="0"/>
              <a:t> </a:t>
            </a:r>
            <a:r>
              <a:rPr lang="sv-SE" b="0" dirty="0" err="1"/>
              <a:t>kansia</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paperinkeräysastiaan</a:t>
            </a:r>
            <a:r>
              <a:rPr lang="sv-SE" b="0" dirty="0"/>
              <a:t>.</a:t>
            </a:r>
          </a:p>
          <a:p>
            <a:r>
              <a:rPr lang="sv-SE" b="1" dirty="0" err="1"/>
              <a:t>Kierrätys</a:t>
            </a:r>
            <a:r>
              <a:rPr lang="sv-SE" b="1" dirty="0"/>
              <a:t>: </a:t>
            </a:r>
            <a:r>
              <a:rPr lang="sv-SE" b="0" dirty="0" err="1"/>
              <a:t>Paperista</a:t>
            </a:r>
            <a:r>
              <a:rPr lang="sv-SE" b="0" dirty="0"/>
              <a:t> </a:t>
            </a:r>
            <a:r>
              <a:rPr lang="sv-SE" b="0" dirty="0" err="1"/>
              <a:t>tehdään</a:t>
            </a:r>
            <a:r>
              <a:rPr lang="sv-SE" b="0" dirty="0"/>
              <a:t> </a:t>
            </a:r>
            <a:r>
              <a:rPr lang="sv-SE" b="0" dirty="0" err="1"/>
              <a:t>uusia</a:t>
            </a:r>
            <a:r>
              <a:rPr lang="sv-SE" b="0" dirty="0"/>
              <a:t> </a:t>
            </a:r>
            <a:r>
              <a:rPr lang="sv-SE" b="0" dirty="0" err="1"/>
              <a:t>paperituotteita</a:t>
            </a:r>
            <a:r>
              <a:rPr lang="sv-SE" b="0" dirty="0"/>
              <a:t>, kuten </a:t>
            </a:r>
            <a:r>
              <a:rPr lang="sv-SE" b="0" dirty="0" err="1"/>
              <a:t>sanomalehtiä</a:t>
            </a:r>
            <a:r>
              <a:rPr lang="sv-SE" b="0" dirty="0"/>
              <a:t>, wc-</a:t>
            </a:r>
            <a:r>
              <a:rPr lang="sv-SE" b="0" dirty="0" err="1"/>
              <a:t>paperia</a:t>
            </a:r>
            <a:r>
              <a:rPr lang="sv-SE" b="0" dirty="0"/>
              <a:t> ja wc-</a:t>
            </a:r>
            <a:r>
              <a:rPr lang="sv-SE" b="0" dirty="0" err="1"/>
              <a:t>paperin</a:t>
            </a:r>
            <a:r>
              <a:rPr lang="sv-SE" b="0" dirty="0"/>
              <a:t> </a:t>
            </a:r>
            <a:r>
              <a:rPr lang="sv-SE" b="0" dirty="0" err="1"/>
              <a:t>hylsyjä</a:t>
            </a:r>
            <a:r>
              <a:rPr lang="sv-SE" b="0" dirty="0"/>
              <a:t>. </a:t>
            </a:r>
          </a:p>
          <a:p>
            <a:r>
              <a:rPr lang="sv-SE" b="1" dirty="0" err="1"/>
              <a:t>Älä</a:t>
            </a:r>
            <a:r>
              <a:rPr lang="sv-SE" b="1" dirty="0"/>
              <a:t> </a:t>
            </a:r>
            <a:r>
              <a:rPr lang="sv-SE" b="1" dirty="0" err="1"/>
              <a:t>laita</a:t>
            </a:r>
            <a:r>
              <a:rPr lang="sv-SE" b="1" dirty="0"/>
              <a:t>: </a:t>
            </a:r>
            <a:r>
              <a:rPr lang="sv-SE" b="0" dirty="0" err="1"/>
              <a:t>Pahvia</a:t>
            </a:r>
            <a:r>
              <a:rPr lang="sv-SE" b="0" dirty="0"/>
              <a:t>, </a:t>
            </a:r>
            <a:r>
              <a:rPr lang="sv-SE" b="0" dirty="0" err="1"/>
              <a:t>kartonkia</a:t>
            </a:r>
            <a:r>
              <a:rPr lang="sv-SE" b="0" dirty="0"/>
              <a:t> tai </a:t>
            </a:r>
            <a:r>
              <a:rPr lang="sv-SE" b="0" dirty="0" err="1"/>
              <a:t>lahjapaperia</a:t>
            </a:r>
            <a:r>
              <a:rPr lang="sv-SE" b="0" dirty="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37435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metallinkeräykseen</a:t>
            </a:r>
            <a:r>
              <a:rPr lang="sv-SE" b="1" dirty="0"/>
              <a:t>? </a:t>
            </a:r>
            <a:r>
              <a:rPr lang="sv-SE" b="0" dirty="0" err="1"/>
              <a:t>Kaikki</a:t>
            </a:r>
            <a:r>
              <a:rPr lang="sv-SE" b="0" dirty="0"/>
              <a:t> </a:t>
            </a:r>
            <a:r>
              <a:rPr lang="sv-SE" b="0" dirty="0" err="1"/>
              <a:t>metalliesineet</a:t>
            </a:r>
            <a:r>
              <a:rPr lang="sv-SE" b="0" dirty="0"/>
              <a:t> ja </a:t>
            </a:r>
            <a:r>
              <a:rPr lang="sv-SE" b="0" dirty="0" err="1"/>
              <a:t>esineet</a:t>
            </a:r>
            <a:r>
              <a:rPr lang="sv-SE" b="0" dirty="0"/>
              <a:t>, </a:t>
            </a:r>
            <a:r>
              <a:rPr lang="sv-SE" b="0" dirty="0" err="1"/>
              <a:t>jotka</a:t>
            </a:r>
            <a:r>
              <a:rPr lang="sv-SE" b="0" dirty="0"/>
              <a:t> </a:t>
            </a:r>
            <a:r>
              <a:rPr lang="sv-SE" b="0" dirty="0" err="1"/>
              <a:t>pääasiassa</a:t>
            </a:r>
            <a:r>
              <a:rPr lang="sv-SE" b="0" dirty="0"/>
              <a:t> </a:t>
            </a:r>
            <a:r>
              <a:rPr lang="sv-SE" b="0" dirty="0" err="1"/>
              <a:t>koostuvat</a:t>
            </a:r>
            <a:r>
              <a:rPr lang="sv-SE" b="0" dirty="0"/>
              <a:t> </a:t>
            </a:r>
            <a:r>
              <a:rPr lang="sv-SE" b="0" dirty="0" err="1"/>
              <a:t>metallista</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metallinkeräysastiaan</a:t>
            </a:r>
            <a:r>
              <a:rPr lang="sv-SE" b="0" dirty="0"/>
              <a:t>.</a:t>
            </a:r>
          </a:p>
          <a:p>
            <a:r>
              <a:rPr lang="sv-SE" b="1" dirty="0" err="1"/>
              <a:t>Kierrätys</a:t>
            </a:r>
            <a:r>
              <a:rPr lang="sv-SE" b="1" dirty="0"/>
              <a:t>: </a:t>
            </a:r>
            <a:r>
              <a:rPr lang="sv-SE" b="0" dirty="0" err="1"/>
              <a:t>Metallijätteestä</a:t>
            </a:r>
            <a:r>
              <a:rPr lang="sv-SE" b="0" dirty="0"/>
              <a:t> </a:t>
            </a:r>
            <a:r>
              <a:rPr lang="sv-SE" b="0" dirty="0" err="1"/>
              <a:t>tehdään</a:t>
            </a:r>
            <a:r>
              <a:rPr lang="sv-SE" b="0" dirty="0"/>
              <a:t> </a:t>
            </a:r>
            <a:r>
              <a:rPr lang="sv-SE" b="0" dirty="0" err="1"/>
              <a:t>uusia</a:t>
            </a:r>
            <a:r>
              <a:rPr lang="sv-SE" b="0" dirty="0"/>
              <a:t> </a:t>
            </a:r>
            <a:r>
              <a:rPr lang="sv-SE" b="0" dirty="0" err="1"/>
              <a:t>teollisuuden</a:t>
            </a:r>
            <a:r>
              <a:rPr lang="sv-SE" b="0" dirty="0"/>
              <a:t> </a:t>
            </a:r>
            <a:r>
              <a:rPr lang="sv-SE" b="0" dirty="0" err="1"/>
              <a:t>metallituotteita</a:t>
            </a:r>
            <a:r>
              <a:rPr lang="sv-SE" b="0" dirty="0"/>
              <a:t>. </a:t>
            </a:r>
            <a:r>
              <a:rPr lang="sv-SE" b="0" dirty="0" err="1"/>
              <a:t>Metallia</a:t>
            </a:r>
            <a:r>
              <a:rPr lang="sv-SE" b="0" dirty="0"/>
              <a:t> </a:t>
            </a:r>
            <a:r>
              <a:rPr lang="sv-SE" b="0" dirty="0" err="1"/>
              <a:t>voi</a:t>
            </a:r>
            <a:r>
              <a:rPr lang="sv-SE" b="0" dirty="0"/>
              <a:t> </a:t>
            </a:r>
            <a:r>
              <a:rPr lang="sv-SE" b="0" dirty="0" err="1"/>
              <a:t>kierrättää</a:t>
            </a:r>
            <a:r>
              <a:rPr lang="sv-SE" b="0" dirty="0"/>
              <a:t> </a:t>
            </a:r>
            <a:r>
              <a:rPr lang="sv-SE" b="0" dirty="0" err="1"/>
              <a:t>lähes</a:t>
            </a:r>
            <a:r>
              <a:rPr lang="sv-SE" b="0" dirty="0"/>
              <a:t> </a:t>
            </a:r>
            <a:r>
              <a:rPr lang="sv-SE" b="0" dirty="0" err="1"/>
              <a:t>loputtomiin</a:t>
            </a:r>
            <a:r>
              <a:rPr lang="sv-SE" b="0" dirty="0"/>
              <a:t>.</a:t>
            </a:r>
          </a:p>
          <a:p>
            <a:r>
              <a:rPr lang="sv-SE" b="1" dirty="0" err="1"/>
              <a:t>Älä</a:t>
            </a:r>
            <a:r>
              <a:rPr lang="sv-SE" b="1" dirty="0"/>
              <a:t> </a:t>
            </a:r>
            <a:r>
              <a:rPr lang="sv-SE" b="1" dirty="0" err="1"/>
              <a:t>laita</a:t>
            </a:r>
            <a:r>
              <a:rPr lang="sv-SE" b="1" dirty="0"/>
              <a:t>: </a:t>
            </a:r>
            <a:r>
              <a:rPr lang="sv-SE" b="0" dirty="0" err="1"/>
              <a:t>Täysinäisiä</a:t>
            </a:r>
            <a:r>
              <a:rPr lang="sv-SE" b="0" dirty="0"/>
              <a:t> </a:t>
            </a:r>
            <a:r>
              <a:rPr lang="sv-SE" b="0" dirty="0" err="1"/>
              <a:t>metallipakkauksia</a:t>
            </a:r>
            <a:r>
              <a:rPr lang="sv-SE" b="0" dirty="0"/>
              <a:t>, </a:t>
            </a:r>
            <a:r>
              <a:rPr lang="sv-SE" b="0" dirty="0" err="1"/>
              <a:t>joissa</a:t>
            </a:r>
            <a:r>
              <a:rPr lang="sv-SE" b="0" dirty="0"/>
              <a:t> on </a:t>
            </a:r>
            <a:r>
              <a:rPr lang="sv-SE" b="0" dirty="0" err="1"/>
              <a:t>esim</a:t>
            </a:r>
            <a:r>
              <a:rPr lang="sv-SE" b="0" dirty="0"/>
              <a:t>. </a:t>
            </a:r>
            <a:r>
              <a:rPr lang="sv-SE" b="0" dirty="0" err="1"/>
              <a:t>ruokaa</a:t>
            </a:r>
            <a:r>
              <a:rPr lang="sv-SE" b="0" dirty="0"/>
              <a:t> tai </a:t>
            </a:r>
            <a:r>
              <a:rPr lang="sv-SE" b="0" dirty="0" err="1"/>
              <a:t>vaarallista</a:t>
            </a:r>
            <a:r>
              <a:rPr lang="sv-SE" b="0" dirty="0"/>
              <a:t> </a:t>
            </a:r>
            <a:r>
              <a:rPr lang="sv-SE" b="0" dirty="0" err="1"/>
              <a:t>jätettä</a:t>
            </a:r>
            <a:r>
              <a:rPr lang="sv-SE" b="0" dirty="0"/>
              <a:t>.</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999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lasinkeräykseen</a:t>
            </a:r>
            <a:r>
              <a:rPr lang="sv-SE" b="1" dirty="0"/>
              <a:t>? </a:t>
            </a:r>
            <a:r>
              <a:rPr lang="sv-SE" b="0" dirty="0" err="1"/>
              <a:t>Huuhdellut</a:t>
            </a:r>
            <a:r>
              <a:rPr lang="sv-SE" b="0" dirty="0"/>
              <a:t>, </a:t>
            </a:r>
            <a:r>
              <a:rPr lang="sv-SE" b="0" dirty="0" err="1"/>
              <a:t>pantittomat</a:t>
            </a:r>
            <a:r>
              <a:rPr lang="sv-SE" b="0" dirty="0"/>
              <a:t> </a:t>
            </a:r>
            <a:r>
              <a:rPr lang="sv-SE" b="0" dirty="0" err="1"/>
              <a:t>lasipullot</a:t>
            </a:r>
            <a:r>
              <a:rPr lang="sv-SE" b="0" dirty="0"/>
              <a:t> ja -</a:t>
            </a:r>
            <a:r>
              <a:rPr lang="sv-SE" b="0" dirty="0" err="1"/>
              <a:t>purkit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lasinkeräysastiaan</a:t>
            </a:r>
            <a:r>
              <a:rPr lang="sv-SE" b="0" dirty="0"/>
              <a:t>.</a:t>
            </a:r>
          </a:p>
          <a:p>
            <a:r>
              <a:rPr lang="sv-SE" b="1" dirty="0" err="1"/>
              <a:t>Kierrätys</a:t>
            </a:r>
            <a:r>
              <a:rPr lang="sv-SE" b="1" dirty="0"/>
              <a:t>: </a:t>
            </a:r>
            <a:r>
              <a:rPr lang="sv-SE" b="0" dirty="0" err="1"/>
              <a:t>Lasista</a:t>
            </a:r>
            <a:r>
              <a:rPr lang="sv-SE" b="0" dirty="0"/>
              <a:t> </a:t>
            </a:r>
            <a:r>
              <a:rPr lang="sv-SE" b="0" dirty="0" err="1"/>
              <a:t>tehdään</a:t>
            </a:r>
            <a:r>
              <a:rPr lang="sv-SE" b="0" dirty="0"/>
              <a:t> </a:t>
            </a:r>
            <a:r>
              <a:rPr lang="sv-SE" b="0" dirty="0" err="1"/>
              <a:t>uusia</a:t>
            </a:r>
            <a:r>
              <a:rPr lang="sv-SE" b="0" dirty="0"/>
              <a:t> </a:t>
            </a:r>
            <a:r>
              <a:rPr lang="sv-SE" b="0" dirty="0" err="1"/>
              <a:t>lasipurkkeja</a:t>
            </a:r>
            <a:r>
              <a:rPr lang="sv-SE" b="0" dirty="0"/>
              <a:t> ja –</a:t>
            </a:r>
            <a:r>
              <a:rPr lang="sv-SE" b="0" dirty="0" err="1"/>
              <a:t>pulloja</a:t>
            </a:r>
            <a:r>
              <a:rPr lang="sv-SE" b="0" dirty="0"/>
              <a:t>.</a:t>
            </a:r>
          </a:p>
          <a:p>
            <a:r>
              <a:rPr lang="sv-SE" b="1" dirty="0" err="1"/>
              <a:t>Älä</a:t>
            </a:r>
            <a:r>
              <a:rPr lang="sv-SE" b="1" dirty="0"/>
              <a:t> </a:t>
            </a:r>
            <a:r>
              <a:rPr lang="sv-SE" b="1" dirty="0" err="1"/>
              <a:t>laita</a:t>
            </a:r>
            <a:r>
              <a:rPr lang="sv-SE" b="1" dirty="0"/>
              <a:t>: </a:t>
            </a:r>
            <a:r>
              <a:rPr lang="sv-SE" b="0" dirty="0" err="1"/>
              <a:t>Muuta</a:t>
            </a:r>
            <a:r>
              <a:rPr lang="sv-SE" b="0" dirty="0"/>
              <a:t> </a:t>
            </a:r>
            <a:r>
              <a:rPr lang="sv-SE" b="0" dirty="0" err="1"/>
              <a:t>lasia</a:t>
            </a:r>
            <a:r>
              <a:rPr lang="sv-SE" b="0" dirty="0"/>
              <a:t>, kuten </a:t>
            </a:r>
            <a:r>
              <a:rPr lang="sv-SE" b="0" dirty="0" err="1"/>
              <a:t>juomalaseja</a:t>
            </a:r>
            <a:r>
              <a:rPr lang="sv-SE" b="0" dirty="0"/>
              <a:t>, </a:t>
            </a:r>
            <a:r>
              <a:rPr lang="sv-SE" b="0" dirty="0" err="1"/>
              <a:t>peililasia</a:t>
            </a:r>
            <a:r>
              <a:rPr lang="sv-SE" b="0" dirty="0"/>
              <a:t>, </a:t>
            </a:r>
            <a:r>
              <a:rPr lang="sv-SE" b="0" dirty="0" err="1"/>
              <a:t>ikkunalasia</a:t>
            </a:r>
            <a:r>
              <a:rPr lang="sv-SE" b="0" dirty="0"/>
              <a:t>, </a:t>
            </a:r>
            <a:r>
              <a:rPr lang="sv-SE" b="0" dirty="0" err="1"/>
              <a:t>porsliinia</a:t>
            </a:r>
            <a:r>
              <a:rPr lang="sv-SE" b="0" dirty="0"/>
              <a:t> </a:t>
            </a:r>
            <a:r>
              <a:rPr lang="sv-SE" b="0" dirty="0" err="1"/>
              <a:t>yms</a:t>
            </a:r>
            <a:r>
              <a:rPr lang="sv-SE" b="0" dirty="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408040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4.1.2023</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4.1.2023</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4.1.2023</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4.1.2023</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4.1.2023</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4.1.2023</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4.1.2023</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4.1.2023</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4.1.2023</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4.1.2023</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4.1.2023</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4.1.2023</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4.1.2023</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4.1.2023</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4.1.2023</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4.1.2023</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4.1.2023</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4.1.2023</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4.1.2023</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4.1.2023</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4.1.2023</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7.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a:xfrm>
            <a:off x="928991" y="841772"/>
            <a:ext cx="6858000" cy="1790700"/>
          </a:xfrm>
        </p:spPr>
        <p:txBody>
          <a:bodyPr/>
          <a:lstStyle/>
          <a:p>
            <a:r>
              <a:rPr lang="fi-FI" dirty="0">
                <a:latin typeface="Houschka Pro Light" panose="02000503030000020003" pitchFamily="2" charset="0"/>
              </a:rPr>
              <a:t>Lajittelu ja kierrätys</a:t>
            </a:r>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a:xfrm>
            <a:off x="710119" y="2717564"/>
            <a:ext cx="6858000" cy="1241822"/>
          </a:xfrm>
        </p:spPr>
        <p:txBody>
          <a:bodyPr>
            <a:normAutofit/>
          </a:bodyPr>
          <a:lstStyle/>
          <a:p>
            <a:r>
              <a:rPr lang="fi-FI" sz="2000" dirty="0" err="1">
                <a:latin typeface="Houschka Pro Light" panose="02000503030000020003" pitchFamily="2" charset="0"/>
              </a:rPr>
              <a:t>Lk</a:t>
            </a:r>
            <a:r>
              <a:rPr lang="fi-FI" sz="2000" dirty="0">
                <a:latin typeface="Houschka Pro Light" panose="02000503030000020003" pitchFamily="2" charset="0"/>
              </a:rPr>
              <a:t> 4–6</a:t>
            </a:r>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latin typeface="Houschka Pro Light" panose="02000503030000020003" pitchFamily="2" charset="0"/>
              </a:rPr>
              <a:t>stormossen.fi</a:t>
            </a:r>
            <a:endParaRPr lang="fi-FI" dirty="0">
              <a:latin typeface="Houschka Pro Light" panose="02000503030000020003" pitchFamily="2" charset="0"/>
            </a:endParaRPr>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43815" y="697537"/>
            <a:ext cx="7886700" cy="617935"/>
          </a:xfrm>
        </p:spPr>
        <p:txBody>
          <a:bodyPr>
            <a:normAutofit/>
          </a:bodyPr>
          <a:lstStyle/>
          <a:p>
            <a:r>
              <a:rPr lang="sv-SE" dirty="0" err="1">
                <a:latin typeface="Houschka Pro Light" panose="02000503030000020003" pitchFamily="2" charset="0"/>
              </a:rPr>
              <a:t>Lasipakkaukset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D045C568-70C4-4F1B-844F-7707BF421A8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1626" y="60154"/>
            <a:ext cx="3346514" cy="5020998"/>
          </a:xfrm>
        </p:spPr>
      </p:pic>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85860" y="1694277"/>
            <a:ext cx="1943583" cy="1287349"/>
          </a:xfrm>
        </p:spPr>
      </p:pic>
      <p:pic>
        <p:nvPicPr>
          <p:cNvPr id="3" name="Kuva 2">
            <a:extLst>
              <a:ext uri="{FF2B5EF4-FFF2-40B4-BE49-F238E27FC236}">
                <a16:creationId xmlns:a16="http://schemas.microsoft.com/office/drawing/2014/main" id="{69FC4D02-1916-4059-BF69-D61EE91C7EDF}"/>
              </a:ext>
            </a:extLst>
          </p:cNvPr>
          <p:cNvPicPr>
            <a:picLocks noChangeAspect="1"/>
          </p:cNvPicPr>
          <p:nvPr/>
        </p:nvPicPr>
        <p:blipFill>
          <a:blip r:embed="rId5"/>
          <a:stretch>
            <a:fillRect/>
          </a:stretch>
        </p:blipFill>
        <p:spPr>
          <a:xfrm>
            <a:off x="4128733" y="2766281"/>
            <a:ext cx="1216864" cy="1901351"/>
          </a:xfrm>
          <a:prstGeom prst="rect">
            <a:avLst/>
          </a:prstGeom>
        </p:spPr>
      </p:pic>
      <p:pic>
        <p:nvPicPr>
          <p:cNvPr id="9" name="Kuva 8">
            <a:extLst>
              <a:ext uri="{FF2B5EF4-FFF2-40B4-BE49-F238E27FC236}">
                <a16:creationId xmlns:a16="http://schemas.microsoft.com/office/drawing/2014/main" id="{04E20CB8-E031-481E-BDB7-E7DF6DF3CB9F}"/>
              </a:ext>
            </a:extLst>
          </p:cNvPr>
          <p:cNvPicPr>
            <a:picLocks noChangeAspect="1"/>
          </p:cNvPicPr>
          <p:nvPr/>
        </p:nvPicPr>
        <p:blipFill>
          <a:blip r:embed="rId6"/>
          <a:stretch>
            <a:fillRect/>
          </a:stretch>
        </p:blipFill>
        <p:spPr>
          <a:xfrm>
            <a:off x="1897563" y="2766281"/>
            <a:ext cx="1779664" cy="1901351"/>
          </a:xfrm>
          <a:prstGeom prst="rect">
            <a:avLst/>
          </a:prstGeom>
        </p:spPr>
      </p:pic>
    </p:spTree>
    <p:extLst>
      <p:ext uri="{BB962C8B-B14F-4D97-AF65-F5344CB8AC3E}">
        <p14:creationId xmlns:p14="http://schemas.microsoft.com/office/powerpoint/2010/main" val="200874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94241" y="723057"/>
            <a:ext cx="7886700" cy="617935"/>
          </a:xfrm>
        </p:spPr>
        <p:txBody>
          <a:bodyPr>
            <a:normAutofit/>
          </a:bodyPr>
          <a:lstStyle/>
          <a:p>
            <a:r>
              <a:rPr lang="sv-FI" dirty="0" err="1">
                <a:latin typeface="Houschka Pro Light" panose="02000503030000020003" pitchFamily="2" charset="0"/>
              </a:rPr>
              <a:t>Muovipakkaukset</a:t>
            </a:r>
            <a:endParaRPr lang="sv-FI" dirty="0">
              <a:latin typeface="Houschka Pro Light" panose="02000503030000020003" pitchFamily="2" charset="0"/>
            </a:endParaRPr>
          </a:p>
        </p:txBody>
      </p:sp>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94034" y="1821881"/>
            <a:ext cx="1664645" cy="1103732"/>
          </a:xfrm>
        </p:spPr>
      </p:pic>
      <p:pic>
        <p:nvPicPr>
          <p:cNvPr id="9" name="Sisällön paikkamerkki 8">
            <a:extLst>
              <a:ext uri="{FF2B5EF4-FFF2-40B4-BE49-F238E27FC236}">
                <a16:creationId xmlns:a16="http://schemas.microsoft.com/office/drawing/2014/main" id="{CAF769D9-BC28-4B2E-947B-D7D41B8D07B6}"/>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696365" y="29912"/>
            <a:ext cx="3366145" cy="5051239"/>
          </a:xfrm>
        </p:spPr>
      </p:pic>
      <p:pic>
        <p:nvPicPr>
          <p:cNvPr id="11" name="Kuva 10">
            <a:extLst>
              <a:ext uri="{FF2B5EF4-FFF2-40B4-BE49-F238E27FC236}">
                <a16:creationId xmlns:a16="http://schemas.microsoft.com/office/drawing/2014/main" id="{F9DEE5F7-8BA7-4E5A-B235-B1D07D4F7A0B}"/>
              </a:ext>
            </a:extLst>
          </p:cNvPr>
          <p:cNvPicPr>
            <a:picLocks noChangeAspect="1"/>
          </p:cNvPicPr>
          <p:nvPr/>
        </p:nvPicPr>
        <p:blipFill>
          <a:blip r:embed="rId5"/>
          <a:stretch>
            <a:fillRect/>
          </a:stretch>
        </p:blipFill>
        <p:spPr>
          <a:xfrm>
            <a:off x="2158679" y="2731443"/>
            <a:ext cx="3206932" cy="1924159"/>
          </a:xfrm>
          <a:prstGeom prst="rect">
            <a:avLst/>
          </a:prstGeom>
        </p:spPr>
      </p:pic>
    </p:spTree>
    <p:extLst>
      <p:ext uri="{BB962C8B-B14F-4D97-AF65-F5344CB8AC3E}">
        <p14:creationId xmlns:p14="http://schemas.microsoft.com/office/powerpoint/2010/main" val="325649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D9DAEAB1-BA3D-47D1-921F-BB38C397E9D4}"/>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5063377" y="69064"/>
            <a:ext cx="3998411" cy="2998808"/>
          </a:xfrm>
        </p:spPr>
      </p:pic>
      <p:pic>
        <p:nvPicPr>
          <p:cNvPr id="11" name="Platshållare för innehåll 10">
            <a:extLst>
              <a:ext uri="{FF2B5EF4-FFF2-40B4-BE49-F238E27FC236}">
                <a16:creationId xmlns:a16="http://schemas.microsoft.com/office/drawing/2014/main" id="{0726BABC-3E78-4840-88E0-46A70210907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82212" y="1769226"/>
            <a:ext cx="3341688" cy="3341688"/>
          </a:xfrm>
        </p:spPr>
      </p:pic>
      <p:sp>
        <p:nvSpPr>
          <p:cNvPr id="4" name="Platshållare för sidfot 3">
            <a:extLst>
              <a:ext uri="{FF2B5EF4-FFF2-40B4-BE49-F238E27FC236}">
                <a16:creationId xmlns:a16="http://schemas.microsoft.com/office/drawing/2014/main" id="{2730A2B8-1707-49E1-A54B-ED951EC2136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7FC4AD86-650E-44EC-9C68-3C88B8F33C34}"/>
              </a:ext>
            </a:extLst>
          </p:cNvPr>
          <p:cNvSpPr>
            <a:spLocks noGrp="1"/>
          </p:cNvSpPr>
          <p:nvPr>
            <p:ph type="title"/>
          </p:nvPr>
        </p:nvSpPr>
        <p:spPr>
          <a:xfrm>
            <a:off x="314576" y="791131"/>
            <a:ext cx="7886700" cy="617935"/>
          </a:xfrm>
        </p:spPr>
        <p:txBody>
          <a:bodyPr>
            <a:normAutofit/>
          </a:bodyPr>
          <a:lstStyle/>
          <a:p>
            <a:r>
              <a:rPr lang="sv-FI" dirty="0" err="1">
                <a:latin typeface="Houschka Pro Light" panose="02000503030000020003" pitchFamily="2" charset="0"/>
              </a:rPr>
              <a:t>Fortumin</a:t>
            </a:r>
            <a:r>
              <a:rPr lang="sv-FI" dirty="0">
                <a:latin typeface="Houschka Pro Light" panose="02000503030000020003" pitchFamily="2" charset="0"/>
              </a:rPr>
              <a:t> </a:t>
            </a:r>
            <a:r>
              <a:rPr lang="sv-FI" dirty="0" err="1">
                <a:latin typeface="Houschka Pro Light" panose="02000503030000020003" pitchFamily="2" charset="0"/>
              </a:rPr>
              <a:t>muovinjalostuslaitos</a:t>
            </a:r>
            <a:endParaRPr lang="sv-FI" dirty="0">
              <a:latin typeface="Houschka Pro Light" panose="02000503030000020003" pitchFamily="2" charset="0"/>
            </a:endParaRPr>
          </a:p>
        </p:txBody>
      </p:sp>
      <p:sp>
        <p:nvSpPr>
          <p:cNvPr id="2" name="textruta 1">
            <a:extLst>
              <a:ext uri="{FF2B5EF4-FFF2-40B4-BE49-F238E27FC236}">
                <a16:creationId xmlns:a16="http://schemas.microsoft.com/office/drawing/2014/main" id="{25F35B62-9BEE-4E8B-888F-F3C25685944B}"/>
              </a:ext>
            </a:extLst>
          </p:cNvPr>
          <p:cNvSpPr txBox="1"/>
          <p:nvPr/>
        </p:nvSpPr>
        <p:spPr>
          <a:xfrm>
            <a:off x="3614704" y="3210708"/>
            <a:ext cx="3919368" cy="738664"/>
          </a:xfrm>
          <a:prstGeom prst="rect">
            <a:avLst/>
          </a:prstGeom>
          <a:noFill/>
        </p:spPr>
        <p:txBody>
          <a:bodyPr wrap="square" rtlCol="0">
            <a:spAutoFit/>
          </a:bodyPr>
          <a:lstStyle/>
          <a:p>
            <a:r>
              <a:rPr lang="fi-FI" sz="1400" dirty="0">
                <a:solidFill>
                  <a:schemeClr val="tx2"/>
                </a:solidFill>
                <a:latin typeface="Houschka Pro Light" panose="02000503030000020003" pitchFamily="2" charset="0"/>
              </a:rPr>
              <a:t>Kierrätysmuovista valmistetaan mm. muovipusseja ja jätesäkkejä sekä erilaisia käyttötavaroita ja rakennustarvikkeita</a:t>
            </a:r>
            <a:endParaRPr lang="sv-SE" sz="1400" dirty="0">
              <a:solidFill>
                <a:schemeClr val="tx2"/>
              </a:solidFill>
              <a:latin typeface="Houschka Pro Light" panose="02000503030000020003" pitchFamily="2" charset="0"/>
            </a:endParaRPr>
          </a:p>
        </p:txBody>
      </p:sp>
    </p:spTree>
    <p:extLst>
      <p:ext uri="{BB962C8B-B14F-4D97-AF65-F5344CB8AC3E}">
        <p14:creationId xmlns:p14="http://schemas.microsoft.com/office/powerpoint/2010/main" val="284848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5F352E1-C7A6-4912-A2D7-9AD6FCE6E0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1352" y="2322488"/>
            <a:ext cx="3623047" cy="2718318"/>
          </a:xfrm>
          <a:prstGeom prst="rect">
            <a:avLst/>
          </a:prstGeom>
        </p:spPr>
      </p:pic>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2890" y="667918"/>
            <a:ext cx="7886700" cy="617935"/>
          </a:xfrm>
        </p:spPr>
        <p:txBody>
          <a:bodyPr>
            <a:normAutofit/>
          </a:bodyPr>
          <a:lstStyle/>
          <a:p>
            <a:r>
              <a:rPr lang="sv-FI" dirty="0" err="1">
                <a:latin typeface="Houschka Pro Light" panose="02000503030000020003" pitchFamily="2" charset="0"/>
              </a:rPr>
              <a:t>Kartonkipakkaukset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7FE629B4-7C53-468E-A370-E56734732468}"/>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684720" y="34898"/>
            <a:ext cx="3382468" cy="5073703"/>
          </a:xfrm>
        </p:spPr>
      </p:pic>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5" cstate="screen">
            <a:extLst>
              <a:ext uri="{28A0092B-C50C-407E-A947-70E740481C1C}">
                <a14:useLocalDpi xmlns:a14="http://schemas.microsoft.com/office/drawing/2010/main"/>
              </a:ext>
            </a:extLst>
          </a:blip>
          <a:stretch>
            <a:fillRect/>
          </a:stretch>
        </p:blipFill>
        <p:spPr>
          <a:xfrm>
            <a:off x="419643" y="1736589"/>
            <a:ext cx="1900732" cy="1258966"/>
          </a:xfrm>
        </p:spPr>
      </p:pic>
    </p:spTree>
    <p:extLst>
      <p:ext uri="{BB962C8B-B14F-4D97-AF65-F5344CB8AC3E}">
        <p14:creationId xmlns:p14="http://schemas.microsoft.com/office/powerpoint/2010/main" val="153987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a:xfrm>
            <a:off x="241989" y="723232"/>
            <a:ext cx="7886700" cy="617935"/>
          </a:xfrm>
        </p:spPr>
        <p:txBody>
          <a:bodyPr/>
          <a:lstStyle/>
          <a:p>
            <a:r>
              <a:rPr lang="sv-FI" dirty="0" err="1">
                <a:latin typeface="Houschka Pro Light" panose="02000503030000020003" pitchFamily="2" charset="0"/>
              </a:rPr>
              <a:t>Poltettava</a:t>
            </a:r>
            <a:r>
              <a:rPr lang="sv-FI" dirty="0">
                <a:latin typeface="Houschka Pro Light" panose="02000503030000020003" pitchFamily="2" charset="0"/>
              </a:rPr>
              <a:t> </a:t>
            </a:r>
            <a:r>
              <a:rPr lang="sv-FI" dirty="0" err="1">
                <a:latin typeface="Houschka Pro Light" panose="02000503030000020003" pitchFamily="2" charset="0"/>
              </a:rPr>
              <a:t>jäte</a:t>
            </a:r>
            <a:endParaRPr lang="sv-FI" dirty="0">
              <a:latin typeface="Houschka Pro Light" panose="02000503030000020003" pitchFamily="2" charset="0"/>
            </a:endParaRPr>
          </a:p>
        </p:txBody>
      </p:sp>
      <p:pic>
        <p:nvPicPr>
          <p:cNvPr id="3" name="Sisällön paikkamerkki 2">
            <a:extLst>
              <a:ext uri="{FF2B5EF4-FFF2-40B4-BE49-F238E27FC236}">
                <a16:creationId xmlns:a16="http://schemas.microsoft.com/office/drawing/2014/main" id="{A2C98EC4-BE53-4CCD-8B5D-74036AD2B82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595345" y="1898734"/>
            <a:ext cx="1429515" cy="14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6">
            <a:extLst>
              <a:ext uri="{FF2B5EF4-FFF2-40B4-BE49-F238E27FC236}">
                <a16:creationId xmlns:a16="http://schemas.microsoft.com/office/drawing/2014/main" id="{CD6CE0E3-B592-420A-8AC4-230C409995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60732" y="2000465"/>
            <a:ext cx="1711268" cy="2673856"/>
          </a:xfrm>
          <a:prstGeom prst="rect">
            <a:avLst/>
          </a:prstGeom>
        </p:spPr>
      </p:pic>
      <p:pic>
        <p:nvPicPr>
          <p:cNvPr id="9" name="Platshållare för innehåll 8">
            <a:extLst>
              <a:ext uri="{FF2B5EF4-FFF2-40B4-BE49-F238E27FC236}">
                <a16:creationId xmlns:a16="http://schemas.microsoft.com/office/drawing/2014/main" id="{4D14B98E-574C-4DC3-FB16-B6A70F608AEA}"/>
              </a:ext>
            </a:extLst>
          </p:cNvPr>
          <p:cNvPicPr>
            <a:picLocks noGrp="1" noChangeAspect="1"/>
          </p:cNvPicPr>
          <p:nvPr>
            <p:ph sz="half" idx="2"/>
          </p:nvPr>
        </p:nvPicPr>
        <p:blipFill>
          <a:blip r:embed="rId5"/>
          <a:stretch>
            <a:fillRect/>
          </a:stretch>
        </p:blipFill>
        <p:spPr>
          <a:xfrm>
            <a:off x="5738390" y="62349"/>
            <a:ext cx="3343837" cy="5018802"/>
          </a:xfrm>
          <a:prstGeom prst="rect">
            <a:avLst/>
          </a:prstGeom>
        </p:spPr>
      </p:pic>
    </p:spTree>
    <p:extLst>
      <p:ext uri="{BB962C8B-B14F-4D97-AF65-F5344CB8AC3E}">
        <p14:creationId xmlns:p14="http://schemas.microsoft.com/office/powerpoint/2010/main" val="369015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a:xfrm>
            <a:off x="304691" y="713402"/>
            <a:ext cx="7886700" cy="617935"/>
          </a:xfrm>
        </p:spPr>
        <p:txBody>
          <a:bodyPr/>
          <a:lstStyle/>
          <a:p>
            <a:r>
              <a:rPr lang="sv-FI" dirty="0" err="1">
                <a:latin typeface="Houschka Pro Light" panose="02000503030000020003" pitchFamily="2" charset="0"/>
              </a:rPr>
              <a:t>Paristot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6367" y="62350"/>
            <a:ext cx="3345051" cy="5018802"/>
          </a:xfrm>
        </p:spPr>
      </p:pic>
      <p:pic>
        <p:nvPicPr>
          <p:cNvPr id="3" name="Picture 8">
            <a:extLst>
              <a:ext uri="{FF2B5EF4-FFF2-40B4-BE49-F238E27FC236}">
                <a16:creationId xmlns:a16="http://schemas.microsoft.com/office/drawing/2014/main" id="{0B922A3F-6385-4BF0-9262-DCC25001DE59}"/>
              </a:ext>
            </a:extLst>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2026885" y="1331337"/>
            <a:ext cx="882559" cy="88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6">
            <a:extLst>
              <a:ext uri="{FF2B5EF4-FFF2-40B4-BE49-F238E27FC236}">
                <a16:creationId xmlns:a16="http://schemas.microsoft.com/office/drawing/2014/main" id="{3BDBCE4A-617C-4AC9-ADEF-4EA2C7FB22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107" y="2523259"/>
            <a:ext cx="1458175" cy="1959913"/>
          </a:xfrm>
          <a:prstGeom prst="rect">
            <a:avLst/>
          </a:prstGeom>
        </p:spPr>
      </p:pic>
      <p:pic>
        <p:nvPicPr>
          <p:cNvPr id="9" name="Kuva 8">
            <a:extLst>
              <a:ext uri="{FF2B5EF4-FFF2-40B4-BE49-F238E27FC236}">
                <a16:creationId xmlns:a16="http://schemas.microsoft.com/office/drawing/2014/main" id="{429DC97B-8FC2-4C17-A20E-30EAD82F351D}"/>
              </a:ext>
            </a:extLst>
          </p:cNvPr>
          <p:cNvPicPr>
            <a:picLocks noChangeAspect="1"/>
          </p:cNvPicPr>
          <p:nvPr/>
        </p:nvPicPr>
        <p:blipFill>
          <a:blip r:embed="rId6"/>
          <a:stretch>
            <a:fillRect/>
          </a:stretch>
        </p:blipFill>
        <p:spPr>
          <a:xfrm>
            <a:off x="2977841" y="2194765"/>
            <a:ext cx="2228850" cy="2381250"/>
          </a:xfrm>
          <a:prstGeom prst="rect">
            <a:avLst/>
          </a:prstGeom>
        </p:spPr>
      </p:pic>
    </p:spTree>
    <p:extLst>
      <p:ext uri="{BB962C8B-B14F-4D97-AF65-F5344CB8AC3E}">
        <p14:creationId xmlns:p14="http://schemas.microsoft.com/office/powerpoint/2010/main" val="694008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109F0-A3E2-484F-9AA1-1608D042FB8B}"/>
              </a:ext>
            </a:extLst>
          </p:cNvPr>
          <p:cNvSpPr>
            <a:spLocks noGrp="1"/>
          </p:cNvSpPr>
          <p:nvPr>
            <p:ph type="title"/>
          </p:nvPr>
        </p:nvSpPr>
        <p:spPr>
          <a:xfrm>
            <a:off x="332691" y="751809"/>
            <a:ext cx="4993202" cy="801291"/>
          </a:xfrm>
        </p:spPr>
        <p:txBody>
          <a:bodyPr>
            <a:normAutofit/>
          </a:bodyPr>
          <a:lstStyle/>
          <a:p>
            <a:r>
              <a:rPr lang="sv-FI" dirty="0" err="1">
                <a:latin typeface="Houschka Pro Light" panose="02000503030000020003" pitchFamily="2" charset="0"/>
              </a:rPr>
              <a:t>Sähkö</a:t>
            </a:r>
            <a:r>
              <a:rPr lang="sv-FI" dirty="0">
                <a:latin typeface="Houschka Pro Light" panose="02000503030000020003" pitchFamily="2" charset="0"/>
              </a:rPr>
              <a:t>- ja </a:t>
            </a:r>
            <a:r>
              <a:rPr lang="sv-FI" dirty="0" err="1">
                <a:latin typeface="Houschka Pro Light" panose="02000503030000020003" pitchFamily="2" charset="0"/>
              </a:rPr>
              <a:t>elekrtroniikkaromu</a:t>
            </a:r>
            <a:r>
              <a:rPr lang="sv-FI" dirty="0">
                <a:latin typeface="Houschka Pro Light" panose="02000503030000020003" pitchFamily="2" charset="0"/>
              </a:rPr>
              <a:t> </a:t>
            </a:r>
          </a:p>
        </p:txBody>
      </p:sp>
      <p:sp>
        <p:nvSpPr>
          <p:cNvPr id="4" name="Platshållare för text 3">
            <a:extLst>
              <a:ext uri="{FF2B5EF4-FFF2-40B4-BE49-F238E27FC236}">
                <a16:creationId xmlns:a16="http://schemas.microsoft.com/office/drawing/2014/main" id="{17271AC7-9B06-45CA-AA34-7EABB2D11FEC}"/>
              </a:ext>
            </a:extLst>
          </p:cNvPr>
          <p:cNvSpPr>
            <a:spLocks noGrp="1"/>
          </p:cNvSpPr>
          <p:nvPr>
            <p:ph type="body" sz="half" idx="2"/>
          </p:nvPr>
        </p:nvSpPr>
        <p:spPr>
          <a:xfrm>
            <a:off x="407813" y="1923755"/>
            <a:ext cx="2949178" cy="3111989"/>
          </a:xfrm>
        </p:spPr>
        <p:txBody>
          <a:bodyPr>
            <a:normAutofit/>
          </a:bodyPr>
          <a:lstStyle/>
          <a:p>
            <a:endParaRPr lang="sv-FI" sz="1400" dirty="0">
              <a:solidFill>
                <a:schemeClr val="tx1"/>
              </a:solidFill>
              <a:latin typeface="+mn-lt"/>
            </a:endParaRPr>
          </a:p>
          <a:p>
            <a:r>
              <a:rPr lang="sv-FI" sz="1400" dirty="0" err="1">
                <a:latin typeface="Houschka Pro Light" panose="02000503030000020003" pitchFamily="2" charset="0"/>
              </a:rPr>
              <a:t>Kuinka</a:t>
            </a:r>
            <a:r>
              <a:rPr lang="sv-FI" sz="1400" dirty="0">
                <a:latin typeface="Houschka Pro Light" panose="02000503030000020003" pitchFamily="2" charset="0"/>
              </a:rPr>
              <a:t> monta </a:t>
            </a:r>
            <a:r>
              <a:rPr lang="sv-FI" sz="1400" dirty="0" err="1">
                <a:latin typeface="Houschka Pro Light" panose="02000503030000020003" pitchFamily="2" charset="0"/>
              </a:rPr>
              <a:t>vanhaa</a:t>
            </a:r>
            <a:r>
              <a:rPr lang="sv-FI" sz="1400" dirty="0">
                <a:latin typeface="Houschka Pro Light" panose="02000503030000020003" pitchFamily="2" charset="0"/>
              </a:rPr>
              <a:t> </a:t>
            </a:r>
            <a:r>
              <a:rPr lang="sv-FI" sz="1400" dirty="0" err="1">
                <a:latin typeface="Houschka Pro Light" panose="02000503030000020003" pitchFamily="2" charset="0"/>
              </a:rPr>
              <a:t>kännykkää</a:t>
            </a:r>
            <a:r>
              <a:rPr lang="sv-FI" sz="1400" dirty="0">
                <a:latin typeface="Houschka Pro Light" panose="02000503030000020003" pitchFamily="2" charset="0"/>
              </a:rPr>
              <a:t> </a:t>
            </a:r>
            <a:r>
              <a:rPr lang="sv-FI" sz="1400" dirty="0" err="1">
                <a:latin typeface="Houschka Pro Light" panose="02000503030000020003" pitchFamily="2" charset="0"/>
              </a:rPr>
              <a:t>teiltä</a:t>
            </a:r>
            <a:r>
              <a:rPr lang="sv-FI" sz="1400" dirty="0">
                <a:latin typeface="Houschka Pro Light" panose="02000503030000020003" pitchFamily="2" charset="0"/>
              </a:rPr>
              <a:t> </a:t>
            </a:r>
            <a:r>
              <a:rPr lang="sv-FI" sz="1400" dirty="0" err="1">
                <a:latin typeface="Houschka Pro Light" panose="02000503030000020003" pitchFamily="2" charset="0"/>
              </a:rPr>
              <a:t>löytyy</a:t>
            </a:r>
            <a:r>
              <a:rPr lang="sv-FI" sz="1400" dirty="0">
                <a:latin typeface="Houschka Pro Light" panose="02000503030000020003" pitchFamily="2" charset="0"/>
              </a:rPr>
              <a:t> </a:t>
            </a:r>
            <a:r>
              <a:rPr lang="sv-FI" sz="1400" dirty="0" err="1">
                <a:latin typeface="Houschka Pro Light" panose="02000503030000020003" pitchFamily="2" charset="0"/>
              </a:rPr>
              <a:t>kotoa</a:t>
            </a:r>
            <a:r>
              <a:rPr lang="sv-FI" sz="1400" dirty="0">
                <a:latin typeface="Houschka Pro Light" panose="02000503030000020003" pitchFamily="2" charset="0"/>
              </a:rPr>
              <a:t>?</a:t>
            </a:r>
          </a:p>
          <a:p>
            <a:endParaRPr lang="sv-FI" sz="1400" dirty="0">
              <a:latin typeface="Houschka Pro Light" panose="02000503030000020003" pitchFamily="2" charset="0"/>
            </a:endParaRPr>
          </a:p>
          <a:p>
            <a:r>
              <a:rPr lang="sv-FI" sz="1400" dirty="0" err="1">
                <a:latin typeface="Houschka Pro Light" panose="02000503030000020003" pitchFamily="2" charset="0"/>
              </a:rPr>
              <a:t>Entä</a:t>
            </a:r>
            <a:r>
              <a:rPr lang="sv-FI" sz="1400" dirty="0">
                <a:latin typeface="Houschka Pro Light" panose="02000503030000020003" pitchFamily="2" charset="0"/>
              </a:rPr>
              <a:t> </a:t>
            </a:r>
            <a:r>
              <a:rPr lang="sv-FI" sz="1400" dirty="0" err="1">
                <a:latin typeface="Houschka Pro Light" panose="02000503030000020003" pitchFamily="2" charset="0"/>
              </a:rPr>
              <a:t>kuinka</a:t>
            </a:r>
            <a:r>
              <a:rPr lang="sv-FI" sz="1400" dirty="0">
                <a:latin typeface="Houschka Pro Light" panose="02000503030000020003" pitchFamily="2" charset="0"/>
              </a:rPr>
              <a:t> monta </a:t>
            </a:r>
            <a:r>
              <a:rPr lang="sv-FI" sz="1400" dirty="0" err="1">
                <a:latin typeface="Houschka Pro Light" panose="02000503030000020003" pitchFamily="2" charset="0"/>
              </a:rPr>
              <a:t>erilaista</a:t>
            </a:r>
            <a:r>
              <a:rPr lang="sv-FI" sz="1400" dirty="0">
                <a:latin typeface="Houschka Pro Light" panose="02000503030000020003" pitchFamily="2" charset="0"/>
              </a:rPr>
              <a:t> </a:t>
            </a:r>
            <a:r>
              <a:rPr lang="sv-FI" sz="1400" dirty="0" err="1">
                <a:latin typeface="Houschka Pro Light" panose="02000503030000020003" pitchFamily="2" charset="0"/>
              </a:rPr>
              <a:t>laturia</a:t>
            </a:r>
            <a:r>
              <a:rPr lang="sv-FI" sz="1400" dirty="0">
                <a:latin typeface="Houschka Pro Light" panose="02000503030000020003" pitchFamily="2" charset="0"/>
              </a:rPr>
              <a:t> </a:t>
            </a:r>
            <a:r>
              <a:rPr lang="sv-FI" sz="1400" dirty="0" err="1">
                <a:latin typeface="Houschka Pro Light" panose="02000503030000020003" pitchFamily="2" charset="0"/>
              </a:rPr>
              <a:t>teillä</a:t>
            </a:r>
            <a:r>
              <a:rPr lang="sv-FI" sz="1400" dirty="0">
                <a:latin typeface="Houschka Pro Light" panose="02000503030000020003" pitchFamily="2" charset="0"/>
              </a:rPr>
              <a:t> on </a:t>
            </a:r>
            <a:r>
              <a:rPr lang="sv-FI" sz="1400" dirty="0" err="1">
                <a:latin typeface="Houschka Pro Light" panose="02000503030000020003" pitchFamily="2" charset="0"/>
              </a:rPr>
              <a:t>kotona</a:t>
            </a:r>
            <a:r>
              <a:rPr lang="sv-FI" sz="1400" dirty="0">
                <a:latin typeface="Houschka Pro Light" panose="02000503030000020003" pitchFamily="2" charset="0"/>
              </a:rPr>
              <a:t>?</a:t>
            </a:r>
          </a:p>
          <a:p>
            <a:endParaRPr lang="sv-FI" sz="1400" dirty="0">
              <a:solidFill>
                <a:schemeClr val="tx1"/>
              </a:solidFill>
              <a:latin typeface="+mn-lt"/>
            </a:endParaRPr>
          </a:p>
        </p:txBody>
      </p:sp>
      <p:sp>
        <p:nvSpPr>
          <p:cNvPr id="5" name="Platshållare för sidfot 4">
            <a:extLst>
              <a:ext uri="{FF2B5EF4-FFF2-40B4-BE49-F238E27FC236}">
                <a16:creationId xmlns:a16="http://schemas.microsoft.com/office/drawing/2014/main" id="{F097B320-6524-4593-A2FF-BC9F500BD2A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8" name="Sisällön paikkamerkki 7">
            <a:extLst>
              <a:ext uri="{FF2B5EF4-FFF2-40B4-BE49-F238E27FC236}">
                <a16:creationId xmlns:a16="http://schemas.microsoft.com/office/drawing/2014/main" id="{D29FCBE2-8850-4C5A-9F43-4F2B1E6D32E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655687" y="15344"/>
            <a:ext cx="3408541" cy="5112812"/>
          </a:xfrm>
          <a:prstGeom prst="rect">
            <a:avLst/>
          </a:prstGeom>
        </p:spPr>
      </p:pic>
    </p:spTree>
    <p:extLst>
      <p:ext uri="{BB962C8B-B14F-4D97-AF65-F5344CB8AC3E}">
        <p14:creationId xmlns:p14="http://schemas.microsoft.com/office/powerpoint/2010/main" val="127911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B3245-ACEC-4782-A300-0B69A47E2CB4}"/>
              </a:ext>
            </a:extLst>
          </p:cNvPr>
          <p:cNvSpPr>
            <a:spLocks noGrp="1"/>
          </p:cNvSpPr>
          <p:nvPr>
            <p:ph type="title"/>
          </p:nvPr>
        </p:nvSpPr>
        <p:spPr>
          <a:xfrm>
            <a:off x="357557" y="758806"/>
            <a:ext cx="2949178" cy="801291"/>
          </a:xfrm>
        </p:spPr>
        <p:txBody>
          <a:bodyPr/>
          <a:lstStyle/>
          <a:p>
            <a:r>
              <a:rPr lang="sv-FI" dirty="0" err="1">
                <a:latin typeface="Houschka Pro Light" panose="02000503030000020003" pitchFamily="2" charset="0"/>
              </a:rPr>
              <a:t>Vaarallinen</a:t>
            </a:r>
            <a:r>
              <a:rPr lang="sv-FI" dirty="0">
                <a:latin typeface="Houschka Pro Light" panose="02000503030000020003" pitchFamily="2" charset="0"/>
              </a:rPr>
              <a:t> </a:t>
            </a:r>
            <a:r>
              <a:rPr lang="sv-FI" dirty="0" err="1">
                <a:latin typeface="Houschka Pro Light" panose="02000503030000020003" pitchFamily="2" charset="0"/>
              </a:rPr>
              <a:t>jäte</a:t>
            </a:r>
            <a:r>
              <a:rPr lang="sv-FI" dirty="0">
                <a:latin typeface="Houschka Pro Light" panose="02000503030000020003" pitchFamily="2" charset="0"/>
              </a:rPr>
              <a:t> </a:t>
            </a:r>
          </a:p>
        </p:txBody>
      </p:sp>
      <p:pic>
        <p:nvPicPr>
          <p:cNvPr id="7" name="Platshållare för innehåll 6">
            <a:extLst>
              <a:ext uri="{FF2B5EF4-FFF2-40B4-BE49-F238E27FC236}">
                <a16:creationId xmlns:a16="http://schemas.microsoft.com/office/drawing/2014/main" id="{93C71B60-5A71-499D-880D-565C32501B2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731574" y="121596"/>
            <a:ext cx="3305563" cy="4959555"/>
          </a:xfrm>
        </p:spPr>
      </p:pic>
      <p:sp>
        <p:nvSpPr>
          <p:cNvPr id="4" name="Platshållare för text 3">
            <a:extLst>
              <a:ext uri="{FF2B5EF4-FFF2-40B4-BE49-F238E27FC236}">
                <a16:creationId xmlns:a16="http://schemas.microsoft.com/office/drawing/2014/main" id="{D456AFFC-A71D-4AE9-8E52-881DC058838F}"/>
              </a:ext>
            </a:extLst>
          </p:cNvPr>
          <p:cNvSpPr>
            <a:spLocks noGrp="1"/>
          </p:cNvSpPr>
          <p:nvPr>
            <p:ph type="body" sz="half" idx="2"/>
          </p:nvPr>
        </p:nvSpPr>
        <p:spPr>
          <a:xfrm>
            <a:off x="357557" y="1898462"/>
            <a:ext cx="3948245" cy="2649242"/>
          </a:xfrm>
        </p:spPr>
        <p:txBody>
          <a:bodyPr>
            <a:noAutofit/>
          </a:bodyPr>
          <a:lstStyle/>
          <a:p>
            <a:pPr marL="285750" indent="-285750">
              <a:buFont typeface="Arial" panose="020B0604020202020204" pitchFamily="34" charset="0"/>
              <a:buChar char="•"/>
            </a:pPr>
            <a:r>
              <a:rPr lang="sv-FI" sz="1400" dirty="0" err="1">
                <a:latin typeface="Houschka Pro Light" panose="02000503030000020003" pitchFamily="2" charset="0"/>
              </a:rPr>
              <a:t>Voi</a:t>
            </a:r>
            <a:r>
              <a:rPr lang="sv-FI" sz="1400" dirty="0">
                <a:latin typeface="Houschka Pro Light" panose="02000503030000020003" pitchFamily="2" charset="0"/>
              </a:rPr>
              <a:t> olla </a:t>
            </a:r>
            <a:r>
              <a:rPr lang="sv-FI" sz="1400" dirty="0" err="1">
                <a:latin typeface="Houschka Pro Light" panose="02000503030000020003" pitchFamily="2" charset="0"/>
              </a:rPr>
              <a:t>vaaraksi</a:t>
            </a:r>
            <a:r>
              <a:rPr lang="sv-FI" sz="1400" dirty="0">
                <a:latin typeface="Houschka Pro Light" panose="02000503030000020003" pitchFamily="2" charset="0"/>
              </a:rPr>
              <a:t> </a:t>
            </a:r>
            <a:r>
              <a:rPr lang="sv-FI" sz="1400" dirty="0" err="1">
                <a:latin typeface="Houschka Pro Light" panose="02000503030000020003" pitchFamily="2" charset="0"/>
              </a:rPr>
              <a:t>ihmisille</a:t>
            </a:r>
            <a:r>
              <a:rPr lang="sv-FI" sz="1400" dirty="0">
                <a:latin typeface="Houschka Pro Light" panose="02000503030000020003" pitchFamily="2" charset="0"/>
              </a:rPr>
              <a:t> tai </a:t>
            </a:r>
            <a:r>
              <a:rPr lang="sv-FI" sz="1400" dirty="0" err="1">
                <a:latin typeface="Houschka Pro Light" panose="02000503030000020003" pitchFamily="2" charset="0"/>
              </a:rPr>
              <a:t>ympäristölle</a:t>
            </a:r>
            <a:endParaRPr lang="sv-FI" sz="1400" dirty="0">
              <a:latin typeface="Houschka Pro Light" panose="02000503030000020003" pitchFamily="2" charset="0"/>
            </a:endParaRPr>
          </a:p>
          <a:p>
            <a:pPr marL="285750" indent="-285750">
              <a:buFont typeface="Arial" panose="020B0604020202020204" pitchFamily="34" charset="0"/>
              <a:buChar char="•"/>
            </a:pPr>
            <a:r>
              <a:rPr lang="sv-FI" sz="1400" dirty="0" err="1">
                <a:latin typeface="Houschka Pro Light" panose="02000503030000020003" pitchFamily="2" charset="0"/>
              </a:rPr>
              <a:t>Monesta</a:t>
            </a:r>
            <a:r>
              <a:rPr lang="sv-FI" sz="1400" dirty="0">
                <a:latin typeface="Houschka Pro Light" panose="02000503030000020003" pitchFamily="2" charset="0"/>
              </a:rPr>
              <a:t> </a:t>
            </a:r>
            <a:r>
              <a:rPr lang="sv-FI" sz="1400" dirty="0" err="1">
                <a:latin typeface="Houschka Pro Light" panose="02000503030000020003" pitchFamily="2" charset="0"/>
              </a:rPr>
              <a:t>löytyy</a:t>
            </a:r>
            <a:r>
              <a:rPr lang="sv-FI" sz="1400" dirty="0">
                <a:latin typeface="Houschka Pro Light" panose="02000503030000020003" pitchFamily="2" charset="0"/>
              </a:rPr>
              <a:t> </a:t>
            </a:r>
            <a:r>
              <a:rPr lang="sv-FI" sz="1400" dirty="0" err="1">
                <a:latin typeface="Houschka Pro Light" panose="02000503030000020003" pitchFamily="2" charset="0"/>
              </a:rPr>
              <a:t>vaarallisen</a:t>
            </a:r>
            <a:r>
              <a:rPr lang="sv-FI" sz="1400" dirty="0">
                <a:latin typeface="Houschka Pro Light" panose="02000503030000020003" pitchFamily="2" charset="0"/>
              </a:rPr>
              <a:t> </a:t>
            </a:r>
            <a:r>
              <a:rPr lang="sv-FI" sz="1400" dirty="0" err="1">
                <a:latin typeface="Houschka Pro Light" panose="02000503030000020003" pitchFamily="2" charset="0"/>
              </a:rPr>
              <a:t>jätteen</a:t>
            </a:r>
            <a:r>
              <a:rPr lang="sv-FI" sz="1400" dirty="0">
                <a:latin typeface="Houschka Pro Light" panose="02000503030000020003" pitchFamily="2" charset="0"/>
              </a:rPr>
              <a:t> </a:t>
            </a:r>
            <a:r>
              <a:rPr lang="sv-FI" sz="1400" dirty="0" err="1">
                <a:latin typeface="Houschka Pro Light" panose="02000503030000020003" pitchFamily="2" charset="0"/>
              </a:rPr>
              <a:t>merkintä</a:t>
            </a:r>
            <a:r>
              <a:rPr lang="sv-FI" sz="1400" dirty="0">
                <a:latin typeface="Houschka Pro Light" panose="02000503030000020003" pitchFamily="2" charset="0"/>
              </a:rPr>
              <a:t>, mutta </a:t>
            </a:r>
            <a:r>
              <a:rPr lang="sv-FI" sz="1400" dirty="0" err="1">
                <a:latin typeface="Houschka Pro Light" panose="02000503030000020003" pitchFamily="2" charset="0"/>
              </a:rPr>
              <a:t>ei</a:t>
            </a:r>
            <a:r>
              <a:rPr lang="sv-FI" sz="1400" dirty="0">
                <a:latin typeface="Houschka Pro Light" panose="02000503030000020003" pitchFamily="2" charset="0"/>
              </a:rPr>
              <a:t> </a:t>
            </a:r>
            <a:r>
              <a:rPr lang="sv-FI" sz="1400" dirty="0" err="1">
                <a:latin typeface="Houschka Pro Light" panose="02000503030000020003" pitchFamily="2" charset="0"/>
              </a:rPr>
              <a:t>kaikista</a:t>
            </a:r>
            <a:r>
              <a:rPr lang="sv-FI" sz="1400" dirty="0">
                <a:latin typeface="Houschka Pro Light" panose="02000503030000020003" pitchFamily="2" charset="0"/>
              </a:rPr>
              <a:t> </a:t>
            </a:r>
          </a:p>
        </p:txBody>
      </p:sp>
      <p:sp>
        <p:nvSpPr>
          <p:cNvPr id="5" name="Platshållare för sidfot 4">
            <a:extLst>
              <a:ext uri="{FF2B5EF4-FFF2-40B4-BE49-F238E27FC236}">
                <a16:creationId xmlns:a16="http://schemas.microsoft.com/office/drawing/2014/main" id="{C9BAFF04-C454-4499-A99F-91E5639DAB86}"/>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6" name="Bildobjekt 5">
            <a:extLst>
              <a:ext uri="{FF2B5EF4-FFF2-40B4-BE49-F238E27FC236}">
                <a16:creationId xmlns:a16="http://schemas.microsoft.com/office/drawing/2014/main" id="{1CAC4EA9-B72A-4567-9541-D046EFD8DE3F}"/>
              </a:ext>
            </a:extLst>
          </p:cNvPr>
          <p:cNvPicPr>
            <a:picLocks noChangeAspect="1"/>
          </p:cNvPicPr>
          <p:nvPr/>
        </p:nvPicPr>
        <p:blipFill>
          <a:blip r:embed="rId4"/>
          <a:stretch>
            <a:fillRect/>
          </a:stretch>
        </p:blipFill>
        <p:spPr>
          <a:xfrm>
            <a:off x="357557" y="3418280"/>
            <a:ext cx="3588197" cy="1193830"/>
          </a:xfrm>
          <a:prstGeom prst="rect">
            <a:avLst/>
          </a:prstGeom>
        </p:spPr>
      </p:pic>
    </p:spTree>
    <p:extLst>
      <p:ext uri="{BB962C8B-B14F-4D97-AF65-F5344CB8AC3E}">
        <p14:creationId xmlns:p14="http://schemas.microsoft.com/office/powerpoint/2010/main" val="1875089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2AE1CBA-5ED6-4FB3-9988-405969AE16F3}"/>
              </a:ext>
            </a:extLst>
          </p:cNvPr>
          <p:cNvSpPr>
            <a:spLocks noGrp="1"/>
          </p:cNvSpPr>
          <p:nvPr>
            <p:ph type="ftr" sz="quarter" idx="11"/>
          </p:nvPr>
        </p:nvSpPr>
        <p:spPr/>
        <p:txBody>
          <a:bodyPr/>
          <a:lstStyle/>
          <a:p>
            <a:r>
              <a:rPr lang="fi-FI"/>
              <a:t>stormossen.fi</a:t>
            </a:r>
            <a:endParaRPr lang="fi-FI" dirty="0"/>
          </a:p>
        </p:txBody>
      </p:sp>
      <p:pic>
        <p:nvPicPr>
          <p:cNvPr id="7" name="Kuva 6">
            <a:extLst>
              <a:ext uri="{FF2B5EF4-FFF2-40B4-BE49-F238E27FC236}">
                <a16:creationId xmlns:a16="http://schemas.microsoft.com/office/drawing/2014/main" id="{0BBECA20-06A9-4D13-95FF-13A2CE4F15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solidFill>
            <a:srgbClr val="9BB9DF"/>
          </a:solidFill>
        </p:spPr>
      </p:pic>
      <p:sp>
        <p:nvSpPr>
          <p:cNvPr id="12" name="Tekstiruutu 11">
            <a:extLst>
              <a:ext uri="{FF2B5EF4-FFF2-40B4-BE49-F238E27FC236}">
                <a16:creationId xmlns:a16="http://schemas.microsoft.com/office/drawing/2014/main" id="{35D99D61-CB8D-4905-9FE1-7AAF0EFC3FB9}"/>
              </a:ext>
            </a:extLst>
          </p:cNvPr>
          <p:cNvSpPr txBox="1"/>
          <p:nvPr/>
        </p:nvSpPr>
        <p:spPr>
          <a:xfrm>
            <a:off x="4572000" y="969944"/>
            <a:ext cx="4906598" cy="340927"/>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fi-FI" sz="1600" dirty="0">
              <a:effectLst/>
              <a:latin typeface="Houschka Pro Light" panose="02000503030000020003" pitchFamily="2" charset="0"/>
              <a:ea typeface="Calibri" panose="020F0502020204030204" pitchFamily="34" charset="0"/>
              <a:cs typeface="Times New Roman" panose="02020603050405020304" pitchFamily="18" charset="0"/>
            </a:endParaRPr>
          </a:p>
        </p:txBody>
      </p:sp>
      <p:sp>
        <p:nvSpPr>
          <p:cNvPr id="11" name="Tekstiruutu 10">
            <a:extLst>
              <a:ext uri="{FF2B5EF4-FFF2-40B4-BE49-F238E27FC236}">
                <a16:creationId xmlns:a16="http://schemas.microsoft.com/office/drawing/2014/main" id="{C73E70C9-24E3-4907-8436-9A10DFFBF1E0}"/>
              </a:ext>
            </a:extLst>
          </p:cNvPr>
          <p:cNvSpPr txBox="1"/>
          <p:nvPr/>
        </p:nvSpPr>
        <p:spPr>
          <a:xfrm rot="442055">
            <a:off x="2561086" y="1423076"/>
            <a:ext cx="4793175"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fi-FI" b="0" i="0" u="none" strike="noStrike" cap="none" normalizeH="0" baseline="0" dirty="0" err="1">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Seuraa</a:t>
            </a:r>
            <a:r>
              <a:rPr kumimoji="0" lang="sv-SE" altLang="fi-FI"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 </a:t>
            </a:r>
            <a:r>
              <a:rPr kumimoji="0" lang="sv-SE" altLang="fi-FI" b="0" i="0" u="none" strike="noStrike" cap="none" normalizeH="0" baseline="0" dirty="0" err="1">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meitä</a:t>
            </a:r>
            <a:r>
              <a:rPr kumimoji="0" lang="sv-SE" altLang="fi-FI"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 </a:t>
            </a:r>
            <a:r>
              <a:rPr kumimoji="0" lang="sv-SE" altLang="fi-FI" b="0" i="0" u="none" strike="noStrike" cap="none" normalizeH="0" baseline="0" dirty="0" err="1">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somessa</a:t>
            </a:r>
            <a:r>
              <a:rPr kumimoji="0" lang="sv-SE" altLang="fi-FI" sz="1200"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a:t>
            </a:r>
          </a:p>
        </p:txBody>
      </p:sp>
      <p:pic>
        <p:nvPicPr>
          <p:cNvPr id="13" name="Kuva 7">
            <a:extLst>
              <a:ext uri="{FF2B5EF4-FFF2-40B4-BE49-F238E27FC236}">
                <a16:creationId xmlns:a16="http://schemas.microsoft.com/office/drawing/2014/main" id="{630A0A0E-CF14-4ACD-A83F-A22EBD98AD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7033" y="1962894"/>
            <a:ext cx="794321" cy="794320"/>
          </a:xfrm>
          <a:prstGeom prst="rect">
            <a:avLst/>
          </a:prstGeom>
          <a:noFill/>
          <a:extLst>
            <a:ext uri="{909E8E84-426E-40DD-AFC4-6F175D3DCCD1}">
              <a14:hiddenFill xmlns:a14="http://schemas.microsoft.com/office/drawing/2010/main">
                <a:solidFill>
                  <a:srgbClr val="FFFFFF"/>
                </a:solidFill>
              </a14:hiddenFill>
            </a:ext>
          </a:extLst>
        </p:spPr>
      </p:pic>
      <p:pic>
        <p:nvPicPr>
          <p:cNvPr id="15" name="Kuva 11">
            <a:extLst>
              <a:ext uri="{FF2B5EF4-FFF2-40B4-BE49-F238E27FC236}">
                <a16:creationId xmlns:a16="http://schemas.microsoft.com/office/drawing/2014/main" id="{BC17B7BB-D3FF-4AA6-BCAD-7D1928C9826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07" y="1920842"/>
            <a:ext cx="887591" cy="887591"/>
          </a:xfrm>
          <a:prstGeom prst="rect">
            <a:avLst/>
          </a:prstGeom>
          <a:noFill/>
          <a:extLst>
            <a:ext uri="{909E8E84-426E-40DD-AFC4-6F175D3DCCD1}">
              <a14:hiddenFill xmlns:a14="http://schemas.microsoft.com/office/drawing/2010/main">
                <a:solidFill>
                  <a:srgbClr val="FFFFFF"/>
                </a:solidFill>
              </a14:hiddenFill>
            </a:ext>
          </a:extLst>
        </p:spPr>
      </p:pic>
      <p:sp>
        <p:nvSpPr>
          <p:cNvPr id="16" name="Tekstiruutu 15">
            <a:extLst>
              <a:ext uri="{FF2B5EF4-FFF2-40B4-BE49-F238E27FC236}">
                <a16:creationId xmlns:a16="http://schemas.microsoft.com/office/drawing/2014/main" id="{1CC67CA0-1C99-4BA4-B66E-398BA7F17C8D}"/>
              </a:ext>
            </a:extLst>
          </p:cNvPr>
          <p:cNvSpPr txBox="1"/>
          <p:nvPr/>
        </p:nvSpPr>
        <p:spPr>
          <a:xfrm>
            <a:off x="5846541" y="929089"/>
            <a:ext cx="4755902" cy="461665"/>
          </a:xfrm>
          <a:prstGeom prst="rect">
            <a:avLst/>
          </a:prstGeom>
          <a:noFill/>
        </p:spPr>
        <p:txBody>
          <a:bodyPr wrap="square">
            <a:spAutoFit/>
          </a:bodyPr>
          <a:lstStyle/>
          <a:p>
            <a:r>
              <a:rPr lang="fi-FI" sz="2400" dirty="0">
                <a:solidFill>
                  <a:srgbClr val="4B5849"/>
                </a:solidFill>
                <a:latin typeface="Houschka Pro Light" panose="02000503030000020003" pitchFamily="2" charset="0"/>
                <a:cs typeface="Times New Roman" panose="02020603050405020304" pitchFamily="18" charset="0"/>
              </a:rPr>
              <a:t>@Stormossen</a:t>
            </a:r>
            <a:endParaRPr lang="fi-FI" sz="2400" dirty="0">
              <a:solidFill>
                <a:srgbClr val="4B5849"/>
              </a:solidFill>
            </a:endParaRPr>
          </a:p>
        </p:txBody>
      </p:sp>
      <p:sp>
        <p:nvSpPr>
          <p:cNvPr id="10" name="Tekstiruutu 9">
            <a:extLst>
              <a:ext uri="{FF2B5EF4-FFF2-40B4-BE49-F238E27FC236}">
                <a16:creationId xmlns:a16="http://schemas.microsoft.com/office/drawing/2014/main" id="{3DF94D27-BB21-48A3-BF32-5F8F951D71AF}"/>
              </a:ext>
            </a:extLst>
          </p:cNvPr>
          <p:cNvSpPr txBox="1"/>
          <p:nvPr/>
        </p:nvSpPr>
        <p:spPr>
          <a:xfrm>
            <a:off x="6183993" y="3057617"/>
            <a:ext cx="2034199"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Koska sillä on väliä.</a:t>
            </a:r>
            <a:endParaRPr lang="fi-FI" dirty="0">
              <a:solidFill>
                <a:srgbClr val="223D1E"/>
              </a:solidFill>
            </a:endParaRPr>
          </a:p>
        </p:txBody>
      </p:sp>
      <p:sp>
        <p:nvSpPr>
          <p:cNvPr id="14" name="Tekstiruutu 13">
            <a:extLst>
              <a:ext uri="{FF2B5EF4-FFF2-40B4-BE49-F238E27FC236}">
                <a16:creationId xmlns:a16="http://schemas.microsoft.com/office/drawing/2014/main" id="{88C0B76F-AABF-4322-8786-33F772E36C77}"/>
              </a:ext>
            </a:extLst>
          </p:cNvPr>
          <p:cNvSpPr txBox="1"/>
          <p:nvPr/>
        </p:nvSpPr>
        <p:spPr>
          <a:xfrm>
            <a:off x="6115050" y="3607282"/>
            <a:ext cx="2204265"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www.stormossen.fi</a:t>
            </a:r>
            <a:endParaRPr lang="fi-FI" dirty="0"/>
          </a:p>
        </p:txBody>
      </p:sp>
      <p:pic>
        <p:nvPicPr>
          <p:cNvPr id="6" name="Kuva 5">
            <a:extLst>
              <a:ext uri="{FF2B5EF4-FFF2-40B4-BE49-F238E27FC236}">
                <a16:creationId xmlns:a16="http://schemas.microsoft.com/office/drawing/2014/main" id="{81D0E034-0D7A-7FE8-4CB6-901ECB49C0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6418" y="1962894"/>
            <a:ext cx="803548" cy="794320"/>
          </a:xfrm>
          <a:prstGeom prst="rect">
            <a:avLst/>
          </a:prstGeom>
        </p:spPr>
      </p:pic>
    </p:spTree>
    <p:extLst>
      <p:ext uri="{BB962C8B-B14F-4D97-AF65-F5344CB8AC3E}">
        <p14:creationId xmlns:p14="http://schemas.microsoft.com/office/powerpoint/2010/main" val="112669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9F6D2E3-8EB4-4449-80EF-85E7A71AB835}"/>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8" name="Tekstiruutu 7">
            <a:extLst>
              <a:ext uri="{FF2B5EF4-FFF2-40B4-BE49-F238E27FC236}">
                <a16:creationId xmlns:a16="http://schemas.microsoft.com/office/drawing/2014/main" id="{8A62A36C-3031-4CB7-A43A-61F78BAB45DE}"/>
              </a:ext>
            </a:extLst>
          </p:cNvPr>
          <p:cNvSpPr txBox="1"/>
          <p:nvPr/>
        </p:nvSpPr>
        <p:spPr>
          <a:xfrm>
            <a:off x="232329" y="1523932"/>
            <a:ext cx="4572000" cy="2585323"/>
          </a:xfrm>
          <a:prstGeom prst="rect">
            <a:avLst/>
          </a:prstGeom>
          <a:noFill/>
        </p:spPr>
        <p:txBody>
          <a:bodyPr wrap="square">
            <a:spAutoFit/>
          </a:bodyPr>
          <a:lstStyle/>
          <a:p>
            <a:pPr marL="285750" indent="-285750">
              <a:buFont typeface="Arial" panose="020B0604020202020204" pitchFamily="34" charset="0"/>
              <a:buChar char="•"/>
            </a:pPr>
            <a:r>
              <a:rPr lang="sv-SE" dirty="0" err="1">
                <a:solidFill>
                  <a:schemeClr val="tx2"/>
                </a:solidFill>
                <a:latin typeface="Houschka Pro Light" panose="02000503030000020003" pitchFamily="2" charset="0"/>
              </a:rPr>
              <a:t>Stormossenin</a:t>
            </a:r>
            <a:r>
              <a:rPr lang="sv-SE" dirty="0">
                <a:solidFill>
                  <a:schemeClr val="tx2"/>
                </a:solidFill>
                <a:latin typeface="Houschka Pro Light" panose="02000503030000020003" pitchFamily="2" charset="0"/>
              </a:rPr>
              <a:t> </a:t>
            </a:r>
            <a:r>
              <a:rPr lang="sv-SE" dirty="0" err="1">
                <a:solidFill>
                  <a:schemeClr val="tx2"/>
                </a:solidFill>
                <a:latin typeface="Houschka Pro Light" panose="02000503030000020003" pitchFamily="2" charset="0"/>
              </a:rPr>
              <a:t>jätelaitoksella</a:t>
            </a:r>
            <a:endParaRPr lang="sv-SE" dirty="0">
              <a:solidFill>
                <a:schemeClr val="tx2"/>
              </a:solidFill>
              <a:latin typeface="Houschka Pro Light" panose="02000503030000020003" pitchFamily="2" charset="0"/>
            </a:endParaRPr>
          </a:p>
          <a:p>
            <a:pPr marL="285750" indent="-285750">
              <a:buFont typeface="Arial" panose="020B0604020202020204" pitchFamily="34" charset="0"/>
              <a:buChar char="•"/>
            </a:pPr>
            <a:endParaRPr lang="sv-SE" dirty="0">
              <a:solidFill>
                <a:schemeClr val="tx2"/>
              </a:solidFill>
              <a:latin typeface="Houschka Pro Light" panose="02000503030000020003" pitchFamily="2" charset="0"/>
            </a:endParaRPr>
          </a:p>
          <a:p>
            <a:pPr marL="285750" indent="-285750">
              <a:buFont typeface="Arial" panose="020B0604020202020204" pitchFamily="34" charset="0"/>
              <a:buChar char="•"/>
            </a:pPr>
            <a:r>
              <a:rPr lang="sv-SE" dirty="0" err="1">
                <a:solidFill>
                  <a:schemeClr val="tx2"/>
                </a:solidFill>
                <a:latin typeface="Houschka Pro Light" panose="02000503030000020003" pitchFamily="2" charset="0"/>
              </a:rPr>
              <a:t>Hyötykäyttöasemalla</a:t>
            </a:r>
            <a:r>
              <a:rPr lang="sv-SE" dirty="0">
                <a:solidFill>
                  <a:schemeClr val="tx2"/>
                </a:solidFill>
                <a:latin typeface="Houschka Pro Light" panose="02000503030000020003" pitchFamily="2" charset="0"/>
              </a:rPr>
              <a:t> </a:t>
            </a:r>
          </a:p>
          <a:p>
            <a:pPr marL="285750" indent="-285750">
              <a:buFont typeface="Arial" panose="020B0604020202020204" pitchFamily="34" charset="0"/>
              <a:buChar char="•"/>
            </a:pPr>
            <a:endParaRPr lang="sv-SE" dirty="0">
              <a:solidFill>
                <a:schemeClr val="tx2"/>
              </a:solidFill>
              <a:latin typeface="Houschka Pro Light" panose="02000503030000020003" pitchFamily="2" charset="0"/>
            </a:endParaRPr>
          </a:p>
          <a:p>
            <a:pPr marL="285750" indent="-285750">
              <a:buFont typeface="Arial" panose="020B0604020202020204" pitchFamily="34" charset="0"/>
              <a:buChar char="•"/>
            </a:pPr>
            <a:r>
              <a:rPr lang="sv-SE" dirty="0" err="1">
                <a:solidFill>
                  <a:schemeClr val="tx2"/>
                </a:solidFill>
                <a:latin typeface="Houschka Pro Light" panose="02000503030000020003" pitchFamily="2" charset="0"/>
              </a:rPr>
              <a:t>Ekopisteellä</a:t>
            </a:r>
            <a:endParaRPr lang="sv-SE" dirty="0">
              <a:solidFill>
                <a:schemeClr val="tx2"/>
              </a:solidFill>
              <a:latin typeface="Houschka Pro Light" panose="02000503030000020003" pitchFamily="2" charset="0"/>
            </a:endParaRPr>
          </a:p>
          <a:p>
            <a:pPr marL="285750" indent="-285750">
              <a:buFont typeface="Arial" panose="020B0604020202020204" pitchFamily="34" charset="0"/>
              <a:buChar char="•"/>
            </a:pPr>
            <a:endParaRPr lang="sv-SE" dirty="0">
              <a:solidFill>
                <a:schemeClr val="tx2"/>
              </a:solidFill>
              <a:latin typeface="Houschka Pro Light" panose="02000503030000020003" pitchFamily="2" charset="0"/>
            </a:endParaRPr>
          </a:p>
          <a:p>
            <a:pPr marL="285750" indent="-285750">
              <a:buFont typeface="Arial" panose="020B0604020202020204" pitchFamily="34" charset="0"/>
              <a:buChar char="•"/>
            </a:pPr>
            <a:r>
              <a:rPr lang="sv-SE" dirty="0" err="1">
                <a:solidFill>
                  <a:schemeClr val="tx2"/>
                </a:solidFill>
                <a:latin typeface="Houschka Pro Light" panose="02000503030000020003" pitchFamily="2" charset="0"/>
              </a:rPr>
              <a:t>Biokaasun</a:t>
            </a:r>
            <a:r>
              <a:rPr lang="sv-SE" dirty="0">
                <a:solidFill>
                  <a:schemeClr val="tx2"/>
                </a:solidFill>
                <a:latin typeface="Houschka Pro Light" panose="02000503030000020003" pitchFamily="2" charset="0"/>
              </a:rPr>
              <a:t> </a:t>
            </a:r>
            <a:r>
              <a:rPr lang="sv-SE" dirty="0" err="1">
                <a:solidFill>
                  <a:schemeClr val="tx2"/>
                </a:solidFill>
                <a:latin typeface="Houschka Pro Light" panose="02000503030000020003" pitchFamily="2" charset="0"/>
              </a:rPr>
              <a:t>tankkausasemalla</a:t>
            </a:r>
            <a:endParaRPr lang="sv-SE" dirty="0">
              <a:solidFill>
                <a:schemeClr val="tx2"/>
              </a:solidFill>
              <a:latin typeface="Houschka Pro Light" panose="02000503030000020003" pitchFamily="2" charset="0"/>
            </a:endParaRPr>
          </a:p>
          <a:p>
            <a:pPr marL="285750" indent="-285750">
              <a:buFont typeface="Arial" panose="020B0604020202020204" pitchFamily="34" charset="0"/>
              <a:buChar char="•"/>
            </a:pPr>
            <a:endParaRPr lang="sv-SE" dirty="0">
              <a:solidFill>
                <a:schemeClr val="tx2"/>
              </a:solidFill>
              <a:latin typeface="Houschka Pro Light" panose="02000503030000020003" pitchFamily="2" charset="0"/>
            </a:endParaRPr>
          </a:p>
          <a:p>
            <a:pPr marL="285750" indent="-285750">
              <a:buFont typeface="Arial" panose="020B0604020202020204" pitchFamily="34" charset="0"/>
              <a:buChar char="•"/>
            </a:pPr>
            <a:r>
              <a:rPr lang="sv-SE" dirty="0" err="1">
                <a:solidFill>
                  <a:schemeClr val="tx2"/>
                </a:solidFill>
                <a:latin typeface="Houschka Pro Light" panose="02000503030000020003" pitchFamily="2" charset="0"/>
              </a:rPr>
              <a:t>Westenergyllä</a:t>
            </a:r>
            <a:endParaRPr lang="sv-FI" dirty="0">
              <a:solidFill>
                <a:schemeClr val="tx2"/>
              </a:solidFill>
              <a:latin typeface="Houschka Pro Light" panose="02000503030000020003" pitchFamily="2" charset="0"/>
            </a:endParaRPr>
          </a:p>
        </p:txBody>
      </p:sp>
      <p:sp>
        <p:nvSpPr>
          <p:cNvPr id="10" name="Tekstiruutu 9">
            <a:extLst>
              <a:ext uri="{FF2B5EF4-FFF2-40B4-BE49-F238E27FC236}">
                <a16:creationId xmlns:a16="http://schemas.microsoft.com/office/drawing/2014/main" id="{6F8F37C7-A7E0-4552-A39F-7A09530C4782}"/>
              </a:ext>
            </a:extLst>
          </p:cNvPr>
          <p:cNvSpPr txBox="1"/>
          <p:nvPr/>
        </p:nvSpPr>
        <p:spPr>
          <a:xfrm>
            <a:off x="280967" y="864246"/>
            <a:ext cx="4572000" cy="461665"/>
          </a:xfrm>
          <a:prstGeom prst="rect">
            <a:avLst/>
          </a:prstGeom>
          <a:noFill/>
        </p:spPr>
        <p:txBody>
          <a:bodyPr wrap="square">
            <a:spAutoFit/>
          </a:bodyPr>
          <a:lstStyle/>
          <a:p>
            <a:r>
              <a:rPr lang="sv-SE" sz="2400" dirty="0" err="1">
                <a:solidFill>
                  <a:schemeClr val="tx2"/>
                </a:solidFill>
                <a:latin typeface="Houschka Pro Light" panose="02000503030000020003" pitchFamily="2" charset="0"/>
              </a:rPr>
              <a:t>Oletko</a:t>
            </a:r>
            <a:r>
              <a:rPr lang="sv-SE" sz="2400" dirty="0">
                <a:solidFill>
                  <a:schemeClr val="tx2"/>
                </a:solidFill>
                <a:latin typeface="Houschka Pro Light" panose="02000503030000020003" pitchFamily="2" charset="0"/>
              </a:rPr>
              <a:t> </a:t>
            </a:r>
            <a:r>
              <a:rPr lang="sv-SE" sz="2400" dirty="0" err="1">
                <a:solidFill>
                  <a:schemeClr val="tx2"/>
                </a:solidFill>
                <a:latin typeface="Houschka Pro Light" panose="02000503030000020003" pitchFamily="2" charset="0"/>
              </a:rPr>
              <a:t>vieraillut</a:t>
            </a:r>
            <a:r>
              <a:rPr lang="sv-SE" sz="2400" dirty="0">
                <a:solidFill>
                  <a:schemeClr val="tx2"/>
                </a:solidFill>
                <a:latin typeface="Houschka Pro Light" panose="02000503030000020003" pitchFamily="2" charset="0"/>
              </a:rPr>
              <a:t>..?</a:t>
            </a:r>
            <a:endParaRPr lang="fi-FI" sz="2400" dirty="0">
              <a:solidFill>
                <a:schemeClr val="tx2"/>
              </a:solidFill>
            </a:endParaRPr>
          </a:p>
        </p:txBody>
      </p:sp>
      <p:pic>
        <p:nvPicPr>
          <p:cNvPr id="11" name="Bildobjekt 11">
            <a:extLst>
              <a:ext uri="{FF2B5EF4-FFF2-40B4-BE49-F238E27FC236}">
                <a16:creationId xmlns:a16="http://schemas.microsoft.com/office/drawing/2014/main" id="{A158A2A8-F7D9-4D09-BE9F-FE6111802D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3222" y="62349"/>
            <a:ext cx="3370310" cy="2247970"/>
          </a:xfrm>
          <a:prstGeom prst="rect">
            <a:avLst/>
          </a:prstGeom>
        </p:spPr>
      </p:pic>
      <p:pic>
        <p:nvPicPr>
          <p:cNvPr id="13" name="Bildobjekt 6">
            <a:extLst>
              <a:ext uri="{FF2B5EF4-FFF2-40B4-BE49-F238E27FC236}">
                <a16:creationId xmlns:a16="http://schemas.microsoft.com/office/drawing/2014/main" id="{845B81D1-67BA-41C8-A1D3-933763F119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1692" y="2972662"/>
            <a:ext cx="3291840" cy="2014728"/>
          </a:xfrm>
          <a:prstGeom prst="rect">
            <a:avLst/>
          </a:prstGeom>
        </p:spPr>
      </p:pic>
      <p:pic>
        <p:nvPicPr>
          <p:cNvPr id="2" name="Bildobjekt 1">
            <a:extLst>
              <a:ext uri="{FF2B5EF4-FFF2-40B4-BE49-F238E27FC236}">
                <a16:creationId xmlns:a16="http://schemas.microsoft.com/office/drawing/2014/main" id="{B6BF3676-B336-47E3-E573-44D1B5C019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8808" y="2508340"/>
            <a:ext cx="2344414" cy="1696615"/>
          </a:xfrm>
          <a:prstGeom prst="rect">
            <a:avLst/>
          </a:prstGeom>
        </p:spPr>
      </p:pic>
    </p:spTree>
    <p:extLst>
      <p:ext uri="{BB962C8B-B14F-4D97-AF65-F5344CB8AC3E}">
        <p14:creationId xmlns:p14="http://schemas.microsoft.com/office/powerpoint/2010/main" val="47921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4EC1E2FC-A7D2-471F-8151-4EC488D846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536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709BF8-33BF-4D05-B405-5C0020D14FF8}"/>
              </a:ext>
            </a:extLst>
          </p:cNvPr>
          <p:cNvSpPr>
            <a:spLocks noGrp="1"/>
          </p:cNvSpPr>
          <p:nvPr>
            <p:ph sz="half" idx="1"/>
          </p:nvPr>
        </p:nvSpPr>
        <p:spPr>
          <a:xfrm>
            <a:off x="230946" y="702003"/>
            <a:ext cx="3886200" cy="3263504"/>
          </a:xfrm>
        </p:spPr>
        <p:txBody>
          <a:bodyPr/>
          <a:lstStyle/>
          <a:p>
            <a:pPr marL="0" indent="0">
              <a:buNone/>
            </a:pPr>
            <a:r>
              <a:rPr lang="sv-SE" b="1" dirty="0">
                <a:latin typeface="Houschka Pro Light" panose="02000503030000020003" pitchFamily="2" charset="0"/>
              </a:rPr>
              <a:t>12 </a:t>
            </a:r>
            <a:r>
              <a:rPr lang="sv-SE" b="1" dirty="0" err="1">
                <a:latin typeface="Houschka Pro Light" panose="02000503030000020003" pitchFamily="2" charset="0"/>
              </a:rPr>
              <a:t>hyötykäyttöasemaa</a:t>
            </a:r>
            <a:r>
              <a:rPr lang="sv-SE" dirty="0">
                <a:latin typeface="Houschka Pro Light" panose="02000503030000020003" pitchFamily="2" charset="0"/>
              </a:rPr>
              <a:t>, </a:t>
            </a:r>
            <a:r>
              <a:rPr lang="sv-SE" dirty="0" err="1">
                <a:latin typeface="Houschka Pro Light" panose="02000503030000020003" pitchFamily="2" charset="0"/>
              </a:rPr>
              <a:t>jonne</a:t>
            </a:r>
            <a:r>
              <a:rPr lang="sv-SE" dirty="0">
                <a:latin typeface="Houschka Pro Light" panose="02000503030000020003" pitchFamily="2" charset="0"/>
              </a:rPr>
              <a:t> </a:t>
            </a:r>
            <a:r>
              <a:rPr lang="sv-SE" dirty="0" err="1">
                <a:latin typeface="Houschka Pro Light" panose="02000503030000020003" pitchFamily="2" charset="0"/>
              </a:rPr>
              <a:t>voi</a:t>
            </a:r>
            <a:r>
              <a:rPr lang="sv-SE" dirty="0">
                <a:latin typeface="Houschka Pro Light" panose="02000503030000020003" pitchFamily="2" charset="0"/>
              </a:rPr>
              <a:t> </a:t>
            </a:r>
            <a:r>
              <a:rPr lang="sv-SE" dirty="0" err="1">
                <a:latin typeface="Houschka Pro Light" panose="02000503030000020003" pitchFamily="2" charset="0"/>
              </a:rPr>
              <a:t>tuoda</a:t>
            </a:r>
            <a:r>
              <a:rPr lang="sv-SE" dirty="0">
                <a:latin typeface="Houschka Pro Light" panose="02000503030000020003" pitchFamily="2" charset="0"/>
              </a:rPr>
              <a:t> mm:</a:t>
            </a:r>
          </a:p>
          <a:p>
            <a:r>
              <a:rPr lang="sv-SE" dirty="0" err="1">
                <a:latin typeface="Houschka Pro Light" panose="02000503030000020003" pitchFamily="2" charset="0"/>
              </a:rPr>
              <a:t>Vaarallista</a:t>
            </a:r>
            <a:r>
              <a:rPr lang="sv-SE" dirty="0">
                <a:latin typeface="Houschka Pro Light" panose="02000503030000020003" pitchFamily="2" charset="0"/>
              </a:rPr>
              <a:t> </a:t>
            </a:r>
            <a:r>
              <a:rPr lang="sv-SE" dirty="0" err="1">
                <a:latin typeface="Houschka Pro Light" panose="02000503030000020003" pitchFamily="2" charset="0"/>
              </a:rPr>
              <a:t>jätettä</a:t>
            </a:r>
            <a:endParaRPr lang="sv-SE" dirty="0">
              <a:latin typeface="Houschka Pro Light" panose="02000503030000020003" pitchFamily="2" charset="0"/>
            </a:endParaRPr>
          </a:p>
          <a:p>
            <a:r>
              <a:rPr lang="sv-SE" dirty="0" err="1">
                <a:latin typeface="Houschka Pro Light" panose="02000503030000020003" pitchFamily="2" charset="0"/>
              </a:rPr>
              <a:t>Sähkö</a:t>
            </a:r>
            <a:r>
              <a:rPr lang="sv-SE" dirty="0">
                <a:latin typeface="Houschka Pro Light" panose="02000503030000020003" pitchFamily="2" charset="0"/>
              </a:rPr>
              <a:t>- ja </a:t>
            </a:r>
            <a:r>
              <a:rPr lang="sv-SE" dirty="0" err="1">
                <a:latin typeface="Houschka Pro Light" panose="02000503030000020003" pitchFamily="2" charset="0"/>
              </a:rPr>
              <a:t>elektroniikkaromua</a:t>
            </a:r>
            <a:endParaRPr lang="sv-SE" dirty="0">
              <a:latin typeface="Houschka Pro Light" panose="02000503030000020003" pitchFamily="2" charset="0"/>
            </a:endParaRPr>
          </a:p>
          <a:p>
            <a:r>
              <a:rPr lang="sv-SE" dirty="0" err="1">
                <a:latin typeface="Houschka Pro Light" panose="02000503030000020003" pitchFamily="2" charset="0"/>
              </a:rPr>
              <a:t>Rakennusjätettä</a:t>
            </a:r>
            <a:endParaRPr lang="sv-SE" dirty="0">
              <a:latin typeface="Houschka Pro Light" panose="02000503030000020003" pitchFamily="2" charset="0"/>
            </a:endParaRPr>
          </a:p>
          <a:p>
            <a:r>
              <a:rPr lang="sv-SE" dirty="0" err="1">
                <a:latin typeface="Houschka Pro Light" panose="02000503030000020003" pitchFamily="2" charset="0"/>
              </a:rPr>
              <a:t>Puutarhajätettä</a:t>
            </a:r>
            <a:endParaRPr lang="sv-SE" dirty="0">
              <a:latin typeface="Houschka Pro Light" panose="02000503030000020003" pitchFamily="2" charset="0"/>
            </a:endParaRPr>
          </a:p>
          <a:p>
            <a:r>
              <a:rPr lang="sv-SE" dirty="0" err="1">
                <a:latin typeface="Houschka Pro Light" panose="02000503030000020003" pitchFamily="2" charset="0"/>
              </a:rPr>
              <a:t>Suurempia</a:t>
            </a:r>
            <a:r>
              <a:rPr lang="sv-SE" dirty="0">
                <a:latin typeface="Houschka Pro Light" panose="02000503030000020003" pitchFamily="2" charset="0"/>
              </a:rPr>
              <a:t> </a:t>
            </a:r>
            <a:r>
              <a:rPr lang="sv-SE" dirty="0" err="1">
                <a:latin typeface="Houschka Pro Light" panose="02000503030000020003" pitchFamily="2" charset="0"/>
              </a:rPr>
              <a:t>jätemääriä</a:t>
            </a:r>
            <a:r>
              <a:rPr lang="sv-SE" dirty="0">
                <a:latin typeface="Houschka Pro Light" panose="02000503030000020003" pitchFamily="2" charset="0"/>
              </a:rPr>
              <a:t> (=</a:t>
            </a:r>
            <a:r>
              <a:rPr lang="sv-SE" dirty="0" err="1">
                <a:latin typeface="Houschka Pro Light" panose="02000503030000020003" pitchFamily="2" charset="0"/>
              </a:rPr>
              <a:t>peräkärryllinen</a:t>
            </a:r>
            <a:r>
              <a:rPr lang="sv-SE" dirty="0">
                <a:latin typeface="Houschka Pro Light" panose="02000503030000020003" pitchFamily="2" charset="0"/>
              </a:rPr>
              <a:t>)</a:t>
            </a:r>
          </a:p>
          <a:p>
            <a:pPr marL="0" indent="0">
              <a:buNone/>
            </a:pPr>
            <a:r>
              <a:rPr lang="sv-SE" dirty="0">
                <a:latin typeface="Houschka Pro Light" panose="02000503030000020003" pitchFamily="2" charset="0"/>
              </a:rPr>
              <a:t>+ </a:t>
            </a:r>
            <a:r>
              <a:rPr lang="sv-SE" dirty="0" err="1">
                <a:latin typeface="Houschka Pro Light" panose="02000503030000020003" pitchFamily="2" charset="0"/>
              </a:rPr>
              <a:t>Minimossenin</a:t>
            </a:r>
            <a:r>
              <a:rPr lang="sv-SE" dirty="0">
                <a:latin typeface="Houschka Pro Light" panose="02000503030000020003" pitchFamily="2" charset="0"/>
              </a:rPr>
              <a:t> </a:t>
            </a:r>
            <a:r>
              <a:rPr lang="sv-SE" dirty="0" err="1">
                <a:latin typeface="Houschka Pro Light" panose="02000503030000020003" pitchFamily="2" charset="0"/>
              </a:rPr>
              <a:t>minihyötykäyttöasema</a:t>
            </a:r>
            <a:endParaRPr lang="sv-SE" dirty="0">
              <a:latin typeface="Houschka Pro Light" panose="02000503030000020003" pitchFamily="2" charset="0"/>
            </a:endParaRPr>
          </a:p>
          <a:p>
            <a:pPr marL="0" indent="0">
              <a:buNone/>
            </a:pPr>
            <a:endParaRPr lang="sv-SE" dirty="0"/>
          </a:p>
          <a:p>
            <a:pPr marL="0" indent="0">
              <a:buNone/>
            </a:pPr>
            <a:endParaRPr lang="sv-FI" dirty="0"/>
          </a:p>
        </p:txBody>
      </p:sp>
      <p:sp>
        <p:nvSpPr>
          <p:cNvPr id="3" name="Platshållare för innehåll 2">
            <a:extLst>
              <a:ext uri="{FF2B5EF4-FFF2-40B4-BE49-F238E27FC236}">
                <a16:creationId xmlns:a16="http://schemas.microsoft.com/office/drawing/2014/main" id="{ADA17F0D-161A-4D27-B067-6E1826A36921}"/>
              </a:ext>
            </a:extLst>
          </p:cNvPr>
          <p:cNvSpPr>
            <a:spLocks noGrp="1"/>
          </p:cNvSpPr>
          <p:nvPr>
            <p:ph sz="half" idx="2"/>
          </p:nvPr>
        </p:nvSpPr>
        <p:spPr>
          <a:xfrm>
            <a:off x="4680122" y="3372599"/>
            <a:ext cx="3886200" cy="1646332"/>
          </a:xfrm>
        </p:spPr>
        <p:txBody>
          <a:bodyPr/>
          <a:lstStyle/>
          <a:p>
            <a:pPr marL="0" indent="0">
              <a:buNone/>
            </a:pPr>
            <a:r>
              <a:rPr lang="sv-SE" b="1" dirty="0" err="1">
                <a:latin typeface="Houschka Pro Light" panose="02000503030000020003" pitchFamily="2" charset="0"/>
              </a:rPr>
              <a:t>Yli</a:t>
            </a:r>
            <a:r>
              <a:rPr lang="sv-SE" b="1" dirty="0">
                <a:latin typeface="Houschka Pro Light" panose="02000503030000020003" pitchFamily="2" charset="0"/>
              </a:rPr>
              <a:t> </a:t>
            </a:r>
            <a:r>
              <a:rPr lang="sv-SE" b="1" dirty="0" err="1">
                <a:latin typeface="Houschka Pro Light" panose="02000503030000020003" pitchFamily="2" charset="0"/>
              </a:rPr>
              <a:t>sata</a:t>
            </a:r>
            <a:r>
              <a:rPr lang="sv-SE" b="1" dirty="0">
                <a:latin typeface="Houschka Pro Light" panose="02000503030000020003" pitchFamily="2" charset="0"/>
              </a:rPr>
              <a:t> </a:t>
            </a:r>
            <a:r>
              <a:rPr lang="sv-SE" b="1" dirty="0" err="1">
                <a:latin typeface="Houschka Pro Light" panose="02000503030000020003" pitchFamily="2" charset="0"/>
              </a:rPr>
              <a:t>ekopistettä</a:t>
            </a:r>
            <a:r>
              <a:rPr lang="sv-SE" dirty="0">
                <a:latin typeface="Houschka Pro Light" panose="02000503030000020003" pitchFamily="2" charset="0"/>
              </a:rPr>
              <a:t>, </a:t>
            </a:r>
            <a:r>
              <a:rPr lang="sv-SE" dirty="0" err="1">
                <a:latin typeface="Houschka Pro Light" panose="02000503030000020003" pitchFamily="2" charset="0"/>
              </a:rPr>
              <a:t>joissa</a:t>
            </a:r>
            <a:r>
              <a:rPr lang="sv-SE" dirty="0">
                <a:latin typeface="Houschka Pro Light" panose="02000503030000020003" pitchFamily="2" charset="0"/>
              </a:rPr>
              <a:t> </a:t>
            </a:r>
            <a:r>
              <a:rPr lang="sv-SE" dirty="0" err="1">
                <a:latin typeface="Houschka Pro Light" panose="02000503030000020003" pitchFamily="2" charset="0"/>
              </a:rPr>
              <a:t>keräysastiat</a:t>
            </a:r>
            <a:r>
              <a:rPr lang="sv-SE" dirty="0">
                <a:latin typeface="Houschka Pro Light" panose="02000503030000020003" pitchFamily="2" charset="0"/>
              </a:rPr>
              <a:t>:</a:t>
            </a:r>
          </a:p>
          <a:p>
            <a:pPr marL="285750" indent="-285750">
              <a:buFont typeface="Arial" panose="020B0604020202020204" pitchFamily="34" charset="0"/>
              <a:buChar char="•"/>
            </a:pPr>
            <a:r>
              <a:rPr lang="sv-FI" sz="1400" dirty="0" err="1">
                <a:latin typeface="Houschka Pro Light" panose="02000503030000020003" pitchFamily="2" charset="0"/>
              </a:rPr>
              <a:t>Paperi</a:t>
            </a:r>
            <a:r>
              <a:rPr lang="sv-FI" sz="1400" dirty="0">
                <a:latin typeface="Houschka Pro Light" panose="02000503030000020003" pitchFamily="2" charset="0"/>
              </a:rPr>
              <a:t>, </a:t>
            </a:r>
            <a:r>
              <a:rPr lang="sv-FI" sz="1400" dirty="0" err="1">
                <a:latin typeface="Houschka Pro Light" panose="02000503030000020003" pitchFamily="2" charset="0"/>
              </a:rPr>
              <a:t>metalli</a:t>
            </a:r>
            <a:r>
              <a:rPr lang="sv-FI" sz="1400" dirty="0">
                <a:latin typeface="Houschka Pro Light" panose="02000503030000020003" pitchFamily="2" charset="0"/>
              </a:rPr>
              <a:t>, </a:t>
            </a:r>
            <a:r>
              <a:rPr lang="sv-FI" sz="1400" dirty="0" err="1">
                <a:latin typeface="Houschka Pro Light" panose="02000503030000020003" pitchFamily="2" charset="0"/>
              </a:rPr>
              <a:t>lasi</a:t>
            </a:r>
            <a:r>
              <a:rPr lang="sv-FI" sz="1400" dirty="0">
                <a:latin typeface="Houschka Pro Light" panose="02000503030000020003" pitchFamily="2" charset="0"/>
              </a:rPr>
              <a:t>, </a:t>
            </a:r>
            <a:r>
              <a:rPr lang="sv-FI" sz="1400" dirty="0" err="1">
                <a:latin typeface="Houschka Pro Light" panose="02000503030000020003" pitchFamily="2" charset="0"/>
              </a:rPr>
              <a:t>paristot</a:t>
            </a:r>
            <a:r>
              <a:rPr lang="sv-FI" sz="1400" dirty="0">
                <a:latin typeface="Houschka Pro Light" panose="02000503030000020003" pitchFamily="2" charset="0"/>
              </a:rPr>
              <a:t>, </a:t>
            </a:r>
            <a:r>
              <a:rPr lang="sv-FI" sz="1400" dirty="0" err="1">
                <a:latin typeface="Houschka Pro Light" panose="02000503030000020003" pitchFamily="2" charset="0"/>
              </a:rPr>
              <a:t>muovipussit</a:t>
            </a:r>
            <a:endParaRPr lang="sv-FI" sz="1400" dirty="0">
              <a:latin typeface="Houschka Pro Light" panose="02000503030000020003" pitchFamily="2" charset="0"/>
            </a:endParaRPr>
          </a:p>
          <a:p>
            <a:pPr marL="285750" indent="-285750">
              <a:buFont typeface="Arial" panose="020B0604020202020204" pitchFamily="34" charset="0"/>
              <a:buChar char="•"/>
            </a:pPr>
            <a:r>
              <a:rPr lang="sv-FI" sz="1400" dirty="0" err="1">
                <a:latin typeface="Houschka Pro Light" panose="02000503030000020003" pitchFamily="2" charset="0"/>
              </a:rPr>
              <a:t>Kartonki</a:t>
            </a:r>
            <a:r>
              <a:rPr lang="sv-FI" sz="1400" dirty="0">
                <a:latin typeface="Houschka Pro Light" panose="02000503030000020003" pitchFamily="2" charset="0"/>
              </a:rPr>
              <a:t>- ja </a:t>
            </a:r>
            <a:r>
              <a:rPr lang="sv-FI" sz="1400" dirty="0" err="1">
                <a:latin typeface="Houschka Pro Light" panose="02000503030000020003" pitchFamily="2" charset="0"/>
              </a:rPr>
              <a:t>muovipakkaukset</a:t>
            </a:r>
            <a:r>
              <a:rPr lang="sv-FI" sz="1400" dirty="0">
                <a:latin typeface="Houschka Pro Light" panose="02000503030000020003" pitchFamily="2" charset="0"/>
              </a:rPr>
              <a:t> (</a:t>
            </a:r>
            <a:r>
              <a:rPr lang="sv-FI" sz="1400" dirty="0" err="1">
                <a:latin typeface="Houschka Pro Light" panose="02000503030000020003" pitchFamily="2" charset="0"/>
              </a:rPr>
              <a:t>Rinki</a:t>
            </a:r>
            <a:r>
              <a:rPr lang="sv-FI" sz="1400" dirty="0">
                <a:latin typeface="Houschka Pro Light" panose="02000503030000020003" pitchFamily="2" charset="0"/>
              </a:rPr>
              <a:t>)</a:t>
            </a:r>
          </a:p>
          <a:p>
            <a:pPr marL="285750" indent="-285750">
              <a:buFont typeface="Arial" panose="020B0604020202020204" pitchFamily="34" charset="0"/>
              <a:buChar char="•"/>
            </a:pPr>
            <a:r>
              <a:rPr lang="sv-FI" sz="1400" dirty="0" err="1">
                <a:latin typeface="Houschka Pro Light" panose="02000503030000020003" pitchFamily="2" charset="0"/>
              </a:rPr>
              <a:t>Käyttökelpoiset</a:t>
            </a:r>
            <a:r>
              <a:rPr lang="sv-FI" sz="1400" dirty="0">
                <a:latin typeface="Houschka Pro Light" panose="02000503030000020003" pitchFamily="2" charset="0"/>
              </a:rPr>
              <a:t> </a:t>
            </a:r>
            <a:r>
              <a:rPr lang="sv-FI" sz="1400" dirty="0" err="1">
                <a:latin typeface="Houschka Pro Light" panose="02000503030000020003" pitchFamily="2" charset="0"/>
              </a:rPr>
              <a:t>vaatteet</a:t>
            </a:r>
            <a:r>
              <a:rPr lang="sv-FI" sz="1400" dirty="0">
                <a:latin typeface="Houschka Pro Light" panose="02000503030000020003" pitchFamily="2" charset="0"/>
              </a:rPr>
              <a:t> ja </a:t>
            </a:r>
            <a:r>
              <a:rPr lang="sv-FI" sz="1400" dirty="0" err="1">
                <a:latin typeface="Houschka Pro Light" panose="02000503030000020003" pitchFamily="2" charset="0"/>
              </a:rPr>
              <a:t>tavarat</a:t>
            </a:r>
            <a:r>
              <a:rPr lang="sv-FI" sz="1400" dirty="0">
                <a:latin typeface="Houschka Pro Light" panose="02000503030000020003" pitchFamily="2" charset="0"/>
              </a:rPr>
              <a:t> (UFF)</a:t>
            </a:r>
          </a:p>
        </p:txBody>
      </p:sp>
      <p:sp>
        <p:nvSpPr>
          <p:cNvPr id="4" name="Platshållare för sidfot 3">
            <a:extLst>
              <a:ext uri="{FF2B5EF4-FFF2-40B4-BE49-F238E27FC236}">
                <a16:creationId xmlns:a16="http://schemas.microsoft.com/office/drawing/2014/main" id="{9D8AE96A-C952-4E1C-A392-27960D96EB19}"/>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7" name="Bildobjekt 6">
            <a:extLst>
              <a:ext uri="{FF2B5EF4-FFF2-40B4-BE49-F238E27FC236}">
                <a16:creationId xmlns:a16="http://schemas.microsoft.com/office/drawing/2014/main" id="{ABE8EB4D-13F8-4C08-9EBF-6B2557FBC9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948" y="2912083"/>
            <a:ext cx="3160273" cy="2106848"/>
          </a:xfrm>
          <a:prstGeom prst="rect">
            <a:avLst/>
          </a:prstGeom>
        </p:spPr>
      </p:pic>
      <p:pic>
        <p:nvPicPr>
          <p:cNvPr id="9" name="Bildobjekt 8">
            <a:extLst>
              <a:ext uri="{FF2B5EF4-FFF2-40B4-BE49-F238E27FC236}">
                <a16:creationId xmlns:a16="http://schemas.microsoft.com/office/drawing/2014/main" id="{4BF3558A-559F-4B35-BF8F-B6FEF3B913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4752" y="154422"/>
            <a:ext cx="4467528" cy="2970432"/>
          </a:xfrm>
          <a:prstGeom prst="rect">
            <a:avLst/>
          </a:prstGeom>
        </p:spPr>
      </p:pic>
    </p:spTree>
    <p:extLst>
      <p:ext uri="{BB962C8B-B14F-4D97-AF65-F5344CB8AC3E}">
        <p14:creationId xmlns:p14="http://schemas.microsoft.com/office/powerpoint/2010/main" val="212883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38518230-99BD-4F48-92CA-B4D16434E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8299" y="534580"/>
            <a:ext cx="6066285" cy="4248574"/>
          </a:xfrm>
          <a:prstGeom prst="rect">
            <a:avLst/>
          </a:prstGeom>
        </p:spPr>
      </p:pic>
      <p:sp>
        <p:nvSpPr>
          <p:cNvPr id="4" name="Platshållare för sidfot 3">
            <a:extLst>
              <a:ext uri="{FF2B5EF4-FFF2-40B4-BE49-F238E27FC236}">
                <a16:creationId xmlns:a16="http://schemas.microsoft.com/office/drawing/2014/main" id="{FDE19A3A-7359-4887-9362-A9C1FB179300}"/>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3" name="textruta 2">
            <a:extLst>
              <a:ext uri="{FF2B5EF4-FFF2-40B4-BE49-F238E27FC236}">
                <a16:creationId xmlns:a16="http://schemas.microsoft.com/office/drawing/2014/main" id="{04CE78D7-9C14-4BBA-9F64-F7AFB32AC768}"/>
              </a:ext>
            </a:extLst>
          </p:cNvPr>
          <p:cNvSpPr txBox="1"/>
          <p:nvPr/>
        </p:nvSpPr>
        <p:spPr>
          <a:xfrm>
            <a:off x="6608068" y="498646"/>
            <a:ext cx="2368291"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MITEN?</a:t>
            </a:r>
            <a:endParaRPr lang="sv-FI" dirty="0">
              <a:solidFill>
                <a:schemeClr val="tx2"/>
              </a:solidFill>
              <a:latin typeface="Houschka Pro Light" panose="02000503030000020003" pitchFamily="2" charset="0"/>
            </a:endParaRPr>
          </a:p>
        </p:txBody>
      </p:sp>
      <p:sp>
        <p:nvSpPr>
          <p:cNvPr id="11" name="textruta 10">
            <a:extLst>
              <a:ext uri="{FF2B5EF4-FFF2-40B4-BE49-F238E27FC236}">
                <a16:creationId xmlns:a16="http://schemas.microsoft.com/office/drawing/2014/main" id="{E26E8616-9FC2-4451-A950-DD10BD1A562A}"/>
              </a:ext>
            </a:extLst>
          </p:cNvPr>
          <p:cNvSpPr txBox="1"/>
          <p:nvPr/>
        </p:nvSpPr>
        <p:spPr>
          <a:xfrm>
            <a:off x="167640" y="2091765"/>
            <a:ext cx="2308860"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VINKKEJÄ?</a:t>
            </a:r>
            <a:endParaRPr lang="sv-FI" dirty="0">
              <a:solidFill>
                <a:schemeClr val="tx2"/>
              </a:solidFill>
              <a:latin typeface="Houschka Pro Light" panose="02000503030000020003" pitchFamily="2" charset="0"/>
            </a:endParaRPr>
          </a:p>
        </p:txBody>
      </p:sp>
      <p:sp>
        <p:nvSpPr>
          <p:cNvPr id="15" name="textruta 14">
            <a:extLst>
              <a:ext uri="{FF2B5EF4-FFF2-40B4-BE49-F238E27FC236}">
                <a16:creationId xmlns:a16="http://schemas.microsoft.com/office/drawing/2014/main" id="{1A8AACCF-FAAB-42D3-82FE-E3E06CEF4002}"/>
              </a:ext>
            </a:extLst>
          </p:cNvPr>
          <p:cNvSpPr txBox="1"/>
          <p:nvPr/>
        </p:nvSpPr>
        <p:spPr>
          <a:xfrm>
            <a:off x="6608068" y="3459480"/>
            <a:ext cx="2193032"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MIKSI?</a:t>
            </a:r>
            <a:endParaRPr lang="sv-FI" dirty="0">
              <a:solidFill>
                <a:schemeClr val="tx2"/>
              </a:solidFill>
              <a:latin typeface="Houschka Pro Light" panose="02000503030000020003" pitchFamily="2" charset="0"/>
            </a:endParaRPr>
          </a:p>
        </p:txBody>
      </p:sp>
      <p:cxnSp>
        <p:nvCxnSpPr>
          <p:cNvPr id="26" name="Rak pilkoppling 25">
            <a:extLst>
              <a:ext uri="{FF2B5EF4-FFF2-40B4-BE49-F238E27FC236}">
                <a16:creationId xmlns:a16="http://schemas.microsoft.com/office/drawing/2014/main" id="{2D19C8EE-3EC3-439A-BB06-0AF333298BC9}"/>
              </a:ext>
            </a:extLst>
          </p:cNvPr>
          <p:cNvCxnSpPr>
            <a:cxnSpLocks/>
          </p:cNvCxnSpPr>
          <p:nvPr/>
        </p:nvCxnSpPr>
        <p:spPr>
          <a:xfrm flipV="1">
            <a:off x="1322070" y="2202181"/>
            <a:ext cx="1908810" cy="129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C492F860-6813-4CC8-A15C-752937F79842}"/>
              </a:ext>
            </a:extLst>
          </p:cNvPr>
          <p:cNvCxnSpPr/>
          <p:nvPr/>
        </p:nvCxnSpPr>
        <p:spPr>
          <a:xfrm flipH="1" flipV="1">
            <a:off x="5463540" y="3025140"/>
            <a:ext cx="1066800" cy="619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8399D96B-0B11-402C-85CA-156C87A4367C}"/>
              </a:ext>
            </a:extLst>
          </p:cNvPr>
          <p:cNvCxnSpPr>
            <a:cxnSpLocks/>
          </p:cNvCxnSpPr>
          <p:nvPr/>
        </p:nvCxnSpPr>
        <p:spPr>
          <a:xfrm flipH="1">
            <a:off x="6202680" y="867978"/>
            <a:ext cx="792480" cy="52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72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a:xfrm>
            <a:off x="257391" y="718499"/>
            <a:ext cx="7886700" cy="617935"/>
          </a:xfrm>
        </p:spPr>
        <p:txBody>
          <a:bodyPr/>
          <a:lstStyle/>
          <a:p>
            <a:r>
              <a:rPr lang="sv-SE" dirty="0" err="1">
                <a:latin typeface="Houschka Pro Light" panose="02000503030000020003" pitchFamily="2" charset="0"/>
              </a:rPr>
              <a:t>Biojäte</a:t>
            </a:r>
            <a:endParaRPr lang="sv-FI" dirty="0">
              <a:latin typeface="Houschka Pro Light" panose="02000503030000020003" pitchFamily="2" charset="0"/>
            </a:endParaRPr>
          </a:p>
        </p:txBody>
      </p:sp>
      <p:pic>
        <p:nvPicPr>
          <p:cNvPr id="8" name="01599e43-4b77-4f8c-bceb-8ff57085a42f" descr="A97D4CF1-2F27-4EB7-AD17-B2B2B2310AE2@vaasa">
            <a:extLst>
              <a:ext uri="{FF2B5EF4-FFF2-40B4-BE49-F238E27FC236}">
                <a16:creationId xmlns:a16="http://schemas.microsoft.com/office/drawing/2014/main" id="{9659BBEE-AA26-4A88-BC03-AE1243F79BEA}"/>
              </a:ext>
            </a:extLst>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3450196" y="854975"/>
            <a:ext cx="1121804" cy="112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isällön paikkamerkki 8">
            <a:extLst>
              <a:ext uri="{FF2B5EF4-FFF2-40B4-BE49-F238E27FC236}">
                <a16:creationId xmlns:a16="http://schemas.microsoft.com/office/drawing/2014/main" id="{370AFDB0-B409-4498-8A94-7DA40E78BD26}"/>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705108" y="62349"/>
            <a:ext cx="3350065" cy="5025100"/>
          </a:xfrm>
        </p:spPr>
      </p:pic>
      <p:pic>
        <p:nvPicPr>
          <p:cNvPr id="11" name="Kuva 10">
            <a:extLst>
              <a:ext uri="{FF2B5EF4-FFF2-40B4-BE49-F238E27FC236}">
                <a16:creationId xmlns:a16="http://schemas.microsoft.com/office/drawing/2014/main" id="{CEC05B4A-C5D0-4877-82AE-0B2A8B1E47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214" y="1887230"/>
            <a:ext cx="1671992" cy="2668226"/>
          </a:xfrm>
          <a:prstGeom prst="rect">
            <a:avLst/>
          </a:prstGeom>
        </p:spPr>
      </p:pic>
      <p:pic>
        <p:nvPicPr>
          <p:cNvPr id="3" name="Kuva 2">
            <a:extLst>
              <a:ext uri="{FF2B5EF4-FFF2-40B4-BE49-F238E27FC236}">
                <a16:creationId xmlns:a16="http://schemas.microsoft.com/office/drawing/2014/main" id="{9BE7FA40-9E85-46D1-BE9F-5654F824A9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00741" y="2820529"/>
            <a:ext cx="1235494" cy="1656158"/>
          </a:xfrm>
          <a:prstGeom prst="rect">
            <a:avLst/>
          </a:prstGeom>
        </p:spPr>
      </p:pic>
      <p:pic>
        <p:nvPicPr>
          <p:cNvPr id="10" name="Kuva 9">
            <a:extLst>
              <a:ext uri="{FF2B5EF4-FFF2-40B4-BE49-F238E27FC236}">
                <a16:creationId xmlns:a16="http://schemas.microsoft.com/office/drawing/2014/main" id="{BD3BD42D-9592-4538-9558-752C21D722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74612" y="2751698"/>
            <a:ext cx="1103993" cy="1724989"/>
          </a:xfrm>
          <a:prstGeom prst="rect">
            <a:avLst/>
          </a:prstGeom>
        </p:spPr>
      </p:pic>
    </p:spTree>
    <p:extLst>
      <p:ext uri="{BB962C8B-B14F-4D97-AF65-F5344CB8AC3E}">
        <p14:creationId xmlns:p14="http://schemas.microsoft.com/office/powerpoint/2010/main" val="364333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5A430869-D06B-4685-BDEB-BD82AED8F5C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342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83791" y="652156"/>
            <a:ext cx="7886700" cy="617935"/>
          </a:xfrm>
        </p:spPr>
        <p:txBody>
          <a:bodyPr/>
          <a:lstStyle/>
          <a:p>
            <a:r>
              <a:rPr lang="sv-FI" dirty="0" err="1">
                <a:latin typeface="Houschka Pro Light" panose="02000503030000020003" pitchFamily="2" charset="0"/>
              </a:rPr>
              <a:t>Paperi</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5E960FD1-EAC9-4A2E-8040-382A89C962E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42929" y="72374"/>
            <a:ext cx="3338369" cy="5008778"/>
          </a:xfrm>
        </p:spPr>
      </p:pic>
      <p:pic>
        <p:nvPicPr>
          <p:cNvPr id="8" name="Picture 6">
            <a:extLst>
              <a:ext uri="{FF2B5EF4-FFF2-40B4-BE49-F238E27FC236}">
                <a16:creationId xmlns:a16="http://schemas.microsoft.com/office/drawing/2014/main" id="{E22E9C5F-383C-4FD6-97C4-F72E853906F9}"/>
              </a:ext>
            </a:extLst>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886510" y="2074762"/>
            <a:ext cx="999965" cy="9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uva 2">
            <a:extLst>
              <a:ext uri="{FF2B5EF4-FFF2-40B4-BE49-F238E27FC236}">
                <a16:creationId xmlns:a16="http://schemas.microsoft.com/office/drawing/2014/main" id="{D851E46E-2554-4A1F-9C88-C3CA9DB2E514}"/>
              </a:ext>
            </a:extLst>
          </p:cNvPr>
          <p:cNvPicPr>
            <a:picLocks noChangeAspect="1"/>
          </p:cNvPicPr>
          <p:nvPr/>
        </p:nvPicPr>
        <p:blipFill>
          <a:blip r:embed="rId5"/>
          <a:stretch>
            <a:fillRect/>
          </a:stretch>
        </p:blipFill>
        <p:spPr>
          <a:xfrm>
            <a:off x="2915934" y="1788784"/>
            <a:ext cx="1646007" cy="2571886"/>
          </a:xfrm>
          <a:prstGeom prst="rect">
            <a:avLst/>
          </a:prstGeom>
        </p:spPr>
      </p:pic>
    </p:spTree>
    <p:extLst>
      <p:ext uri="{BB962C8B-B14F-4D97-AF65-F5344CB8AC3E}">
        <p14:creationId xmlns:p14="http://schemas.microsoft.com/office/powerpoint/2010/main" val="2245787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8115" y="697106"/>
            <a:ext cx="7886700" cy="617935"/>
          </a:xfrm>
        </p:spPr>
        <p:txBody>
          <a:bodyPr/>
          <a:lstStyle/>
          <a:p>
            <a:r>
              <a:rPr lang="sv-SE" dirty="0" err="1">
                <a:latin typeface="Houschka Pro Light" panose="02000503030000020003" pitchFamily="2" charset="0"/>
              </a:rPr>
              <a:t>Metalli</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B136BA1C-E211-4765-80FE-0B591207BBB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60816" y="21440"/>
            <a:ext cx="3399582" cy="5100619"/>
          </a:xfrm>
        </p:spPr>
      </p:pic>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373084" y="2320816"/>
            <a:ext cx="1809751" cy="1198704"/>
          </a:xfrm>
        </p:spPr>
      </p:pic>
      <p:pic>
        <p:nvPicPr>
          <p:cNvPr id="3" name="Kuva 2">
            <a:extLst>
              <a:ext uri="{FF2B5EF4-FFF2-40B4-BE49-F238E27FC236}">
                <a16:creationId xmlns:a16="http://schemas.microsoft.com/office/drawing/2014/main" id="{43704955-1F85-42F5-AE86-68095960A4E2}"/>
              </a:ext>
            </a:extLst>
          </p:cNvPr>
          <p:cNvPicPr>
            <a:picLocks noChangeAspect="1"/>
          </p:cNvPicPr>
          <p:nvPr/>
        </p:nvPicPr>
        <p:blipFill>
          <a:blip r:embed="rId5"/>
          <a:stretch>
            <a:fillRect/>
          </a:stretch>
        </p:blipFill>
        <p:spPr>
          <a:xfrm>
            <a:off x="2982151" y="1428140"/>
            <a:ext cx="2120380" cy="3313093"/>
          </a:xfrm>
          <a:prstGeom prst="rect">
            <a:avLst/>
          </a:prstGeom>
        </p:spPr>
      </p:pic>
    </p:spTree>
    <p:extLst>
      <p:ext uri="{BB962C8B-B14F-4D97-AF65-F5344CB8AC3E}">
        <p14:creationId xmlns:p14="http://schemas.microsoft.com/office/powerpoint/2010/main" val="997161428"/>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4355</TotalTime>
  <Words>1398</Words>
  <Application>Microsoft Office PowerPoint</Application>
  <PresentationFormat>Bildspel på skärmen (16:9)</PresentationFormat>
  <Paragraphs>143</Paragraphs>
  <Slides>18</Slides>
  <Notes>15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Calibri</vt:lpstr>
      <vt:lpstr>Calibri Light</vt:lpstr>
      <vt:lpstr>Houschka Pro Light</vt:lpstr>
      <vt:lpstr>Symbol</vt:lpstr>
      <vt:lpstr>Office-tema</vt:lpstr>
      <vt:lpstr>Lajittelu ja kierrätys</vt:lpstr>
      <vt:lpstr>PowerPoint-presentation</vt:lpstr>
      <vt:lpstr>PowerPoint-presentation</vt:lpstr>
      <vt:lpstr>PowerPoint-presentation</vt:lpstr>
      <vt:lpstr>PowerPoint-presentation</vt:lpstr>
      <vt:lpstr>Biojäte</vt:lpstr>
      <vt:lpstr>PowerPoint-presentation</vt:lpstr>
      <vt:lpstr>Paperi</vt:lpstr>
      <vt:lpstr>Metalli</vt:lpstr>
      <vt:lpstr>Lasipakkaukset</vt:lpstr>
      <vt:lpstr>Muovipakkaukset</vt:lpstr>
      <vt:lpstr>Fortumin muovinjalostuslaitos</vt:lpstr>
      <vt:lpstr>Kartonkipakkaukset</vt:lpstr>
      <vt:lpstr>Poltettava jäte</vt:lpstr>
      <vt:lpstr>Paristot</vt:lpstr>
      <vt:lpstr>Sähkö- ja elekrtroniikkaromu </vt:lpstr>
      <vt:lpstr>Vaarallinen jäte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Lajittelu ja kierrätys</dc:title>
  <dc:creator>Sini Hemming</dc:creator>
  <cp:lastModifiedBy>Sini Hemming</cp:lastModifiedBy>
  <cp:revision>97</cp:revision>
  <dcterms:created xsi:type="dcterms:W3CDTF">2019-08-13T10:02:16Z</dcterms:created>
  <dcterms:modified xsi:type="dcterms:W3CDTF">2023-01-04T07:22:41Z</dcterms:modified>
</cp:coreProperties>
</file>