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56" r:id="rId2"/>
    <p:sldId id="262" r:id="rId3"/>
    <p:sldId id="390" r:id="rId4"/>
    <p:sldId id="284" r:id="rId5"/>
    <p:sldId id="392" r:id="rId6"/>
    <p:sldId id="391" r:id="rId7"/>
    <p:sldId id="357" r:id="rId8"/>
    <p:sldId id="294" r:id="rId9"/>
    <p:sldId id="387" r:id="rId10"/>
    <p:sldId id="287" r:id="rId11"/>
    <p:sldId id="286" r:id="rId12"/>
    <p:sldId id="288" r:id="rId13"/>
    <p:sldId id="350" r:id="rId14"/>
    <p:sldId id="292" r:id="rId15"/>
    <p:sldId id="293" r:id="rId16"/>
    <p:sldId id="389" r:id="rId17"/>
    <p:sldId id="285" r:id="rId18"/>
    <p:sldId id="289" r:id="rId19"/>
    <p:sldId id="290" r:id="rId20"/>
    <p:sldId id="291" r:id="rId21"/>
    <p:sldId id="267"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i Hemming" initials="SH" lastIdx="2" clrIdx="0">
    <p:extLst>
      <p:ext uri="{19B8F6BF-5375-455C-9EA6-DF929625EA0E}">
        <p15:presenceInfo xmlns:p15="http://schemas.microsoft.com/office/powerpoint/2012/main" userId="Sini Hemm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9"/>
    <p:restoredTop sz="91358" autoAdjust="0"/>
  </p:normalViewPr>
  <p:slideViewPr>
    <p:cSldViewPr snapToGrid="0" snapToObjects="1">
      <p:cViewPr varScale="1">
        <p:scale>
          <a:sx n="138" d="100"/>
          <a:sy n="138" d="100"/>
        </p:scale>
        <p:origin x="1140" y="114"/>
      </p:cViewPr>
      <p:guideLst/>
    </p:cSldViewPr>
  </p:slideViewPr>
  <p:notesTextViewPr>
    <p:cViewPr>
      <p:scale>
        <a:sx n="1" d="1"/>
        <a:sy n="1" d="1"/>
      </p:scale>
      <p:origin x="0" y="0"/>
    </p:cViewPr>
  </p:notesTextViewPr>
  <p:notesViewPr>
    <p:cSldViewPr snapToGrid="0" snapToObjects="1">
      <p:cViewPr varScale="1">
        <p:scale>
          <a:sx n="114" d="100"/>
          <a:sy n="114"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 Hemming" userId="b1aebde7-0fc2-4541-9cd1-ca9af926869f" providerId="ADAL" clId="{0C867BD3-3110-4FCD-B791-1E3E262921D9}"/>
    <pc:docChg chg="undo custSel addSld delSld modSld">
      <pc:chgData name="Sini Hemming" userId="b1aebde7-0fc2-4541-9cd1-ca9af926869f" providerId="ADAL" clId="{0C867BD3-3110-4FCD-B791-1E3E262921D9}" dt="2020-07-10T08:07:16.201" v="1708" actId="207"/>
      <pc:docMkLst>
        <pc:docMk/>
      </pc:docMkLst>
      <pc:sldChg chg="modSp mod">
        <pc:chgData name="Sini Hemming" userId="b1aebde7-0fc2-4541-9cd1-ca9af926869f" providerId="ADAL" clId="{0C867BD3-3110-4FCD-B791-1E3E262921D9}" dt="2020-07-10T07:48:50.365" v="1625" actId="20577"/>
        <pc:sldMkLst>
          <pc:docMk/>
          <pc:sldMk cId="4255772792" sldId="262"/>
        </pc:sldMkLst>
        <pc:spChg chg="mod">
          <ac:chgData name="Sini Hemming" userId="b1aebde7-0fc2-4541-9cd1-ca9af926869f" providerId="ADAL" clId="{0C867BD3-3110-4FCD-B791-1E3E262921D9}" dt="2020-07-10T07:48:50.365" v="1625" actId="20577"/>
          <ac:spMkLst>
            <pc:docMk/>
            <pc:sldMk cId="4255772792" sldId="262"/>
            <ac:spMk id="4" creationId="{11A300A6-C470-6C4B-805F-7425964CEEE3}"/>
          </ac:spMkLst>
        </pc:spChg>
      </pc:sldChg>
      <pc:sldChg chg="del">
        <pc:chgData name="Sini Hemming" userId="b1aebde7-0fc2-4541-9cd1-ca9af926869f" providerId="ADAL" clId="{0C867BD3-3110-4FCD-B791-1E3E262921D9}" dt="2020-07-09T09:17:53.452" v="384" actId="47"/>
        <pc:sldMkLst>
          <pc:docMk/>
          <pc:sldMk cId="1277336384" sldId="270"/>
        </pc:sldMkLst>
      </pc:sldChg>
      <pc:sldChg chg="add del">
        <pc:chgData name="Sini Hemming" userId="b1aebde7-0fc2-4541-9cd1-ca9af926869f" providerId="ADAL" clId="{0C867BD3-3110-4FCD-B791-1E3E262921D9}" dt="2020-07-09T09:17:55.435" v="385" actId="47"/>
        <pc:sldMkLst>
          <pc:docMk/>
          <pc:sldMk cId="2485128318" sldId="283"/>
        </pc:sldMkLst>
      </pc:sldChg>
      <pc:sldChg chg="modNotesTx">
        <pc:chgData name="Sini Hemming" userId="b1aebde7-0fc2-4541-9cd1-ca9af926869f" providerId="ADAL" clId="{0C867BD3-3110-4FCD-B791-1E3E262921D9}" dt="2020-07-09T10:29:24.899" v="506" actId="20577"/>
        <pc:sldMkLst>
          <pc:docMk/>
          <pc:sldMk cId="2985361237" sldId="284"/>
        </pc:sldMkLst>
      </pc:sldChg>
      <pc:sldChg chg="modSp">
        <pc:chgData name="Sini Hemming" userId="b1aebde7-0fc2-4541-9cd1-ca9af926869f" providerId="ADAL" clId="{0C867BD3-3110-4FCD-B791-1E3E262921D9}" dt="2020-07-09T11:47:14.345" v="1127" actId="207"/>
        <pc:sldMkLst>
          <pc:docMk/>
          <pc:sldMk cId="4272289290" sldId="285"/>
        </pc:sldMkLst>
        <pc:spChg chg="mod">
          <ac:chgData name="Sini Hemming" userId="b1aebde7-0fc2-4541-9cd1-ca9af926869f" providerId="ADAL" clId="{0C867BD3-3110-4FCD-B791-1E3E262921D9}" dt="2020-07-09T11:47:14.345" v="1127" actId="207"/>
          <ac:spMkLst>
            <pc:docMk/>
            <pc:sldMk cId="4272289290" sldId="285"/>
            <ac:spMk id="4" creationId="{E6263F10-B290-4A09-9D3B-25AC3976AE98}"/>
          </ac:spMkLst>
        </pc:spChg>
      </pc:sldChg>
      <pc:sldChg chg="modSp mod">
        <pc:chgData name="Sini Hemming" userId="b1aebde7-0fc2-4541-9cd1-ca9af926869f" providerId="ADAL" clId="{0C867BD3-3110-4FCD-B791-1E3E262921D9}" dt="2020-07-10T08:02:59.129" v="1692" actId="20577"/>
        <pc:sldMkLst>
          <pc:docMk/>
          <pc:sldMk cId="2487155462" sldId="286"/>
        </pc:sldMkLst>
        <pc:spChg chg="mod">
          <ac:chgData name="Sini Hemming" userId="b1aebde7-0fc2-4541-9cd1-ca9af926869f" providerId="ADAL" clId="{0C867BD3-3110-4FCD-B791-1E3E262921D9}" dt="2020-07-10T08:02:59.129" v="1692" actId="20577"/>
          <ac:spMkLst>
            <pc:docMk/>
            <pc:sldMk cId="2487155462" sldId="286"/>
            <ac:spMk id="4" creationId="{6BB6D3DB-DFA8-411D-BAD5-EF0D8A3DAF14}"/>
          </ac:spMkLst>
        </pc:spChg>
      </pc:sldChg>
      <pc:sldChg chg="modSp mod">
        <pc:chgData name="Sini Hemming" userId="b1aebde7-0fc2-4541-9cd1-ca9af926869f" providerId="ADAL" clId="{0C867BD3-3110-4FCD-B791-1E3E262921D9}" dt="2020-07-10T08:02:40.122" v="1657" actId="207"/>
        <pc:sldMkLst>
          <pc:docMk/>
          <pc:sldMk cId="2935751689" sldId="287"/>
        </pc:sldMkLst>
        <pc:spChg chg="mod">
          <ac:chgData name="Sini Hemming" userId="b1aebde7-0fc2-4541-9cd1-ca9af926869f" providerId="ADAL" clId="{0C867BD3-3110-4FCD-B791-1E3E262921D9}" dt="2020-07-10T08:02:40.122" v="1657" actId="207"/>
          <ac:spMkLst>
            <pc:docMk/>
            <pc:sldMk cId="2935751689" sldId="287"/>
            <ac:spMk id="4" creationId="{61E6F6FA-0C5B-4B81-AFB1-44AF1CCA760C}"/>
          </ac:spMkLst>
        </pc:spChg>
      </pc:sldChg>
      <pc:sldChg chg="modSp mod">
        <pc:chgData name="Sini Hemming" userId="b1aebde7-0fc2-4541-9cd1-ca9af926869f" providerId="ADAL" clId="{0C867BD3-3110-4FCD-B791-1E3E262921D9}" dt="2020-07-10T08:03:22.774" v="1702" actId="20577"/>
        <pc:sldMkLst>
          <pc:docMk/>
          <pc:sldMk cId="1279785765" sldId="288"/>
        </pc:sldMkLst>
        <pc:spChg chg="mod">
          <ac:chgData name="Sini Hemming" userId="b1aebde7-0fc2-4541-9cd1-ca9af926869f" providerId="ADAL" clId="{0C867BD3-3110-4FCD-B791-1E3E262921D9}" dt="2020-07-10T08:03:22.774" v="1702" actId="20577"/>
          <ac:spMkLst>
            <pc:docMk/>
            <pc:sldMk cId="1279785765" sldId="288"/>
            <ac:spMk id="4" creationId="{BE19CFEB-A636-49D6-91E9-BE6C28DC637D}"/>
          </ac:spMkLst>
        </pc:spChg>
      </pc:sldChg>
      <pc:sldChg chg="modSp mod">
        <pc:chgData name="Sini Hemming" userId="b1aebde7-0fc2-4541-9cd1-ca9af926869f" providerId="ADAL" clId="{0C867BD3-3110-4FCD-B791-1E3E262921D9}" dt="2020-07-09T12:11:01.921" v="1616" actId="207"/>
        <pc:sldMkLst>
          <pc:docMk/>
          <pc:sldMk cId="1116056068" sldId="289"/>
        </pc:sldMkLst>
        <pc:spChg chg="mod">
          <ac:chgData name="Sini Hemming" userId="b1aebde7-0fc2-4541-9cd1-ca9af926869f" providerId="ADAL" clId="{0C867BD3-3110-4FCD-B791-1E3E262921D9}" dt="2020-07-09T12:11:01.921" v="1616" actId="207"/>
          <ac:spMkLst>
            <pc:docMk/>
            <pc:sldMk cId="1116056068" sldId="289"/>
            <ac:spMk id="4" creationId="{988058C7-86E7-4AC1-B567-E43DABDB8A40}"/>
          </ac:spMkLst>
        </pc:spChg>
      </pc:sldChg>
      <pc:sldChg chg="modSp mod modNotesTx">
        <pc:chgData name="Sini Hemming" userId="b1aebde7-0fc2-4541-9cd1-ca9af926869f" providerId="ADAL" clId="{0C867BD3-3110-4FCD-B791-1E3E262921D9}" dt="2020-07-09T12:10:54.672" v="1615" actId="207"/>
        <pc:sldMkLst>
          <pc:docMk/>
          <pc:sldMk cId="1875089658" sldId="290"/>
        </pc:sldMkLst>
        <pc:spChg chg="mod">
          <ac:chgData name="Sini Hemming" userId="b1aebde7-0fc2-4541-9cd1-ca9af926869f" providerId="ADAL" clId="{0C867BD3-3110-4FCD-B791-1E3E262921D9}" dt="2020-07-09T12:10:54.672" v="1615" actId="207"/>
          <ac:spMkLst>
            <pc:docMk/>
            <pc:sldMk cId="1875089658" sldId="290"/>
            <ac:spMk id="4" creationId="{D456AFFC-A71D-4AE9-8E52-881DC058838F}"/>
          </ac:spMkLst>
        </pc:spChg>
      </pc:sldChg>
      <pc:sldChg chg="modSp">
        <pc:chgData name="Sini Hemming" userId="b1aebde7-0fc2-4541-9cd1-ca9af926869f" providerId="ADAL" clId="{0C867BD3-3110-4FCD-B791-1E3E262921D9}" dt="2020-07-09T12:10:47.463" v="1614" actId="207"/>
        <pc:sldMkLst>
          <pc:docMk/>
          <pc:sldMk cId="1279116701" sldId="291"/>
        </pc:sldMkLst>
        <pc:spChg chg="mod">
          <ac:chgData name="Sini Hemming" userId="b1aebde7-0fc2-4541-9cd1-ca9af926869f" providerId="ADAL" clId="{0C867BD3-3110-4FCD-B791-1E3E262921D9}" dt="2020-07-09T12:10:47.463" v="1614" actId="207"/>
          <ac:spMkLst>
            <pc:docMk/>
            <pc:sldMk cId="1279116701" sldId="291"/>
            <ac:spMk id="4" creationId="{17271AC7-9B06-45CA-AA34-7EABB2D11FEC}"/>
          </ac:spMkLst>
        </pc:spChg>
      </pc:sldChg>
      <pc:sldChg chg="modSp mod">
        <pc:chgData name="Sini Hemming" userId="b1aebde7-0fc2-4541-9cd1-ca9af926869f" providerId="ADAL" clId="{0C867BD3-3110-4FCD-B791-1E3E262921D9}" dt="2020-07-09T11:39:41.234" v="1071" actId="207"/>
        <pc:sldMkLst>
          <pc:docMk/>
          <pc:sldMk cId="1266661745" sldId="292"/>
        </pc:sldMkLst>
        <pc:spChg chg="mod">
          <ac:chgData name="Sini Hemming" userId="b1aebde7-0fc2-4541-9cd1-ca9af926869f" providerId="ADAL" clId="{0C867BD3-3110-4FCD-B791-1E3E262921D9}" dt="2020-07-09T11:39:41.234" v="1071" actId="207"/>
          <ac:spMkLst>
            <pc:docMk/>
            <pc:sldMk cId="1266661745" sldId="292"/>
            <ac:spMk id="4" creationId="{35B6B088-9AD7-4E46-B25A-85AD32ECB7BB}"/>
          </ac:spMkLst>
        </pc:spChg>
      </pc:sldChg>
      <pc:sldChg chg="modSp mod">
        <pc:chgData name="Sini Hemming" userId="b1aebde7-0fc2-4541-9cd1-ca9af926869f" providerId="ADAL" clId="{0C867BD3-3110-4FCD-B791-1E3E262921D9}" dt="2020-07-10T08:06:56.458" v="1707" actId="20577"/>
        <pc:sldMkLst>
          <pc:docMk/>
          <pc:sldMk cId="2848488394" sldId="293"/>
        </pc:sldMkLst>
        <pc:spChg chg="mod">
          <ac:chgData name="Sini Hemming" userId="b1aebde7-0fc2-4541-9cd1-ca9af926869f" providerId="ADAL" clId="{0C867BD3-3110-4FCD-B791-1E3E262921D9}" dt="2020-07-10T08:06:56.458" v="1707" actId="20577"/>
          <ac:spMkLst>
            <pc:docMk/>
            <pc:sldMk cId="2848488394" sldId="293"/>
            <ac:spMk id="2" creationId="{25F35B62-9BEE-4E8B-888F-F3C25685944B}"/>
          </ac:spMkLst>
        </pc:spChg>
      </pc:sldChg>
      <pc:sldChg chg="modSp mod">
        <pc:chgData name="Sini Hemming" userId="b1aebde7-0fc2-4541-9cd1-ca9af926869f" providerId="ADAL" clId="{0C867BD3-3110-4FCD-B791-1E3E262921D9}" dt="2020-07-09T11:00:12.507" v="1008" actId="20577"/>
        <pc:sldMkLst>
          <pc:docMk/>
          <pc:sldMk cId="3969031286" sldId="294"/>
        </pc:sldMkLst>
        <pc:spChg chg="mod">
          <ac:chgData name="Sini Hemming" userId="b1aebde7-0fc2-4541-9cd1-ca9af926869f" providerId="ADAL" clId="{0C867BD3-3110-4FCD-B791-1E3E262921D9}" dt="2020-07-09T11:00:12.507" v="1008" actId="20577"/>
          <ac:spMkLst>
            <pc:docMk/>
            <pc:sldMk cId="3969031286" sldId="294"/>
            <ac:spMk id="4" creationId="{FF4D3191-80F5-40EE-B6E7-0F37F127EE8A}"/>
          </ac:spMkLst>
        </pc:spChg>
      </pc:sldChg>
      <pc:sldChg chg="modSp">
        <pc:chgData name="Sini Hemming" userId="b1aebde7-0fc2-4541-9cd1-ca9af926869f" providerId="ADAL" clId="{0C867BD3-3110-4FCD-B791-1E3E262921D9}" dt="2020-07-09T11:39:47.592" v="1072" actId="207"/>
        <pc:sldMkLst>
          <pc:docMk/>
          <pc:sldMk cId="2646723877" sldId="350"/>
        </pc:sldMkLst>
        <pc:spChg chg="mod">
          <ac:chgData name="Sini Hemming" userId="b1aebde7-0fc2-4541-9cd1-ca9af926869f" providerId="ADAL" clId="{0C867BD3-3110-4FCD-B791-1E3E262921D9}" dt="2020-07-09T11:39:47.592" v="1072" actId="207"/>
          <ac:spMkLst>
            <pc:docMk/>
            <pc:sldMk cId="2646723877" sldId="350"/>
            <ac:spMk id="4" creationId="{DE25302A-776D-42C0-9565-2ED608CF3576}"/>
          </ac:spMkLst>
        </pc:spChg>
      </pc:sldChg>
      <pc:sldChg chg="modSp modNotesTx">
        <pc:chgData name="Sini Hemming" userId="b1aebde7-0fc2-4541-9cd1-ca9af926869f" providerId="ADAL" clId="{0C867BD3-3110-4FCD-B791-1E3E262921D9}" dt="2020-07-10T07:53:38.786" v="1655" actId="207"/>
        <pc:sldMkLst>
          <pc:docMk/>
          <pc:sldMk cId="2952231363" sldId="357"/>
        </pc:sldMkLst>
        <pc:spChg chg="mod">
          <ac:chgData name="Sini Hemming" userId="b1aebde7-0fc2-4541-9cd1-ca9af926869f" providerId="ADAL" clId="{0C867BD3-3110-4FCD-B791-1E3E262921D9}" dt="2020-07-10T07:53:38.786" v="1655" actId="207"/>
          <ac:spMkLst>
            <pc:docMk/>
            <pc:sldMk cId="2952231363" sldId="357"/>
            <ac:spMk id="3" creationId="{93F4A7A6-672B-4B1E-AA7F-C8F21DA10A35}"/>
          </ac:spMkLst>
        </pc:spChg>
      </pc:sldChg>
      <pc:sldChg chg="modSp mod">
        <pc:chgData name="Sini Hemming" userId="b1aebde7-0fc2-4541-9cd1-ca9af926869f" providerId="ADAL" clId="{0C867BD3-3110-4FCD-B791-1E3E262921D9}" dt="2020-07-10T08:07:16.201" v="1708" actId="207"/>
        <pc:sldMkLst>
          <pc:docMk/>
          <pc:sldMk cId="2657555898" sldId="389"/>
        </pc:sldMkLst>
        <pc:spChg chg="mod">
          <ac:chgData name="Sini Hemming" userId="b1aebde7-0fc2-4541-9cd1-ca9af926869f" providerId="ADAL" clId="{0C867BD3-3110-4FCD-B791-1E3E262921D9}" dt="2020-07-10T08:07:16.201" v="1708" actId="207"/>
          <ac:spMkLst>
            <pc:docMk/>
            <pc:sldMk cId="2657555898" sldId="389"/>
            <ac:spMk id="4" creationId="{BE19CFEB-A636-49D6-91E9-BE6C28DC637D}"/>
          </ac:spMkLst>
        </pc:spChg>
      </pc:sldChg>
      <pc:sldChg chg="addSp delSp modSp mod">
        <pc:chgData name="Sini Hemming" userId="b1aebde7-0fc2-4541-9cd1-ca9af926869f" providerId="ADAL" clId="{0C867BD3-3110-4FCD-B791-1E3E262921D9}" dt="2020-07-10T07:49:19.103" v="1630" actId="20577"/>
        <pc:sldMkLst>
          <pc:docMk/>
          <pc:sldMk cId="3711124552" sldId="390"/>
        </pc:sldMkLst>
        <pc:spChg chg="mod">
          <ac:chgData name="Sini Hemming" userId="b1aebde7-0fc2-4541-9cd1-ca9af926869f" providerId="ADAL" clId="{0C867BD3-3110-4FCD-B791-1E3E262921D9}" dt="2020-07-09T07:40:02.445" v="85" actId="20577"/>
          <ac:spMkLst>
            <pc:docMk/>
            <pc:sldMk cId="3711124552" sldId="390"/>
            <ac:spMk id="2" creationId="{262A16FF-29E0-42EF-ADD3-CE0910881E17}"/>
          </ac:spMkLst>
        </pc:spChg>
        <pc:spChg chg="mod">
          <ac:chgData name="Sini Hemming" userId="b1aebde7-0fc2-4541-9cd1-ca9af926869f" providerId="ADAL" clId="{0C867BD3-3110-4FCD-B791-1E3E262921D9}" dt="2020-07-10T07:49:19.103" v="1630" actId="20577"/>
          <ac:spMkLst>
            <pc:docMk/>
            <pc:sldMk cId="3711124552" sldId="390"/>
            <ac:spMk id="3" creationId="{619AD810-D3E0-48AF-8EF9-D93519D5DB47}"/>
          </ac:spMkLst>
        </pc:spChg>
        <pc:picChg chg="del">
          <ac:chgData name="Sini Hemming" userId="b1aebde7-0fc2-4541-9cd1-ca9af926869f" providerId="ADAL" clId="{0C867BD3-3110-4FCD-B791-1E3E262921D9}" dt="2020-07-09T07:39:15.575" v="73" actId="478"/>
          <ac:picMkLst>
            <pc:docMk/>
            <pc:sldMk cId="3711124552" sldId="390"/>
            <ac:picMk id="6" creationId="{1ECE5F63-69A0-4ECC-89F2-4ECD5C8BBC23}"/>
          </ac:picMkLst>
        </pc:picChg>
        <pc:picChg chg="add mod">
          <ac:chgData name="Sini Hemming" userId="b1aebde7-0fc2-4541-9cd1-ca9af926869f" providerId="ADAL" clId="{0C867BD3-3110-4FCD-B791-1E3E262921D9}" dt="2020-07-09T07:39:53.343" v="83" actId="1076"/>
          <ac:picMkLst>
            <pc:docMk/>
            <pc:sldMk cId="3711124552" sldId="390"/>
            <ac:picMk id="7" creationId="{AC7972FC-ACA4-442E-9069-D9AC4E1F74B2}"/>
          </ac:picMkLst>
        </pc:picChg>
        <pc:picChg chg="add mod">
          <ac:chgData name="Sini Hemming" userId="b1aebde7-0fc2-4541-9cd1-ca9af926869f" providerId="ADAL" clId="{0C867BD3-3110-4FCD-B791-1E3E262921D9}" dt="2020-07-09T07:39:51.185" v="82" actId="1076"/>
          <ac:picMkLst>
            <pc:docMk/>
            <pc:sldMk cId="3711124552" sldId="390"/>
            <ac:picMk id="10" creationId="{39F6631A-0A01-41AD-A22C-A4583EEEDC3E}"/>
          </ac:picMkLst>
        </pc:picChg>
      </pc:sldChg>
      <pc:sldChg chg="modSp mod modNotesTx">
        <pc:chgData name="Sini Hemming" userId="b1aebde7-0fc2-4541-9cd1-ca9af926869f" providerId="ADAL" clId="{0C867BD3-3110-4FCD-B791-1E3E262921D9}" dt="2020-07-09T10:32:04.224" v="515" actId="207"/>
        <pc:sldMkLst>
          <pc:docMk/>
          <pc:sldMk cId="1802912553" sldId="391"/>
        </pc:sldMkLst>
        <pc:spChg chg="mod">
          <ac:chgData name="Sini Hemming" userId="b1aebde7-0fc2-4541-9cd1-ca9af926869f" providerId="ADAL" clId="{0C867BD3-3110-4FCD-B791-1E3E262921D9}" dt="2020-07-09T10:31:46.586" v="510" actId="207"/>
          <ac:spMkLst>
            <pc:docMk/>
            <pc:sldMk cId="1802912553" sldId="391"/>
            <ac:spMk id="3" creationId="{A2850EE3-4230-4706-BEBE-392339E8F210}"/>
          </ac:spMkLst>
        </pc:spChg>
        <pc:spChg chg="mod">
          <ac:chgData name="Sini Hemming" userId="b1aebde7-0fc2-4541-9cd1-ca9af926869f" providerId="ADAL" clId="{0C867BD3-3110-4FCD-B791-1E3E262921D9}" dt="2020-07-09T10:32:04.224" v="515" actId="207"/>
          <ac:spMkLst>
            <pc:docMk/>
            <pc:sldMk cId="1802912553" sldId="391"/>
            <ac:spMk id="5" creationId="{731358A2-DCF4-4D17-B833-2B779E0CE0D6}"/>
          </ac:spMkLst>
        </pc:spChg>
        <pc:spChg chg="mod">
          <ac:chgData name="Sini Hemming" userId="b1aebde7-0fc2-4541-9cd1-ca9af926869f" providerId="ADAL" clId="{0C867BD3-3110-4FCD-B791-1E3E262921D9}" dt="2020-07-09T10:31:59.850" v="514" actId="207"/>
          <ac:spMkLst>
            <pc:docMk/>
            <pc:sldMk cId="1802912553" sldId="391"/>
            <ac:spMk id="7" creationId="{1367D2AC-B990-4242-AAFC-04892E10BF16}"/>
          </ac:spMkLst>
        </pc:spChg>
        <pc:spChg chg="mod">
          <ac:chgData name="Sini Hemming" userId="b1aebde7-0fc2-4541-9cd1-ca9af926869f" providerId="ADAL" clId="{0C867BD3-3110-4FCD-B791-1E3E262921D9}" dt="2020-07-09T10:31:51.316" v="511" actId="207"/>
          <ac:spMkLst>
            <pc:docMk/>
            <pc:sldMk cId="1802912553" sldId="391"/>
            <ac:spMk id="9" creationId="{E5E41EBE-C901-4FDF-9C54-80EAF5854ADF}"/>
          </ac:spMkLst>
        </pc:spChg>
      </pc:sldChg>
      <pc:sldChg chg="modSp add mod">
        <pc:chgData name="Sini Hemming" userId="b1aebde7-0fc2-4541-9cd1-ca9af926869f" providerId="ADAL" clId="{0C867BD3-3110-4FCD-B791-1E3E262921D9}" dt="2020-07-10T07:51:08.191" v="1654" actId="20577"/>
        <pc:sldMkLst>
          <pc:docMk/>
          <pc:sldMk cId="2128838544" sldId="392"/>
        </pc:sldMkLst>
        <pc:spChg chg="mod">
          <ac:chgData name="Sini Hemming" userId="b1aebde7-0fc2-4541-9cd1-ca9af926869f" providerId="ADAL" clId="{0C867BD3-3110-4FCD-B791-1E3E262921D9}" dt="2020-07-10T07:51:08.191" v="1654" actId="20577"/>
          <ac:spMkLst>
            <pc:docMk/>
            <pc:sldMk cId="2128838544" sldId="392"/>
            <ac:spMk id="2" creationId="{8B709BF8-33BF-4D05-B405-5C0020D14FF8}"/>
          </ac:spMkLst>
        </pc:spChg>
        <pc:spChg chg="mod">
          <ac:chgData name="Sini Hemming" userId="b1aebde7-0fc2-4541-9cd1-ca9af926869f" providerId="ADAL" clId="{0C867BD3-3110-4FCD-B791-1E3E262921D9}" dt="2020-07-09T10:29:57.274" v="509" actId="207"/>
          <ac:spMkLst>
            <pc:docMk/>
            <pc:sldMk cId="2128838544" sldId="392"/>
            <ac:spMk id="3" creationId="{ADA17F0D-161A-4D27-B067-6E1826A36921}"/>
          </ac:spMkLst>
        </pc:spChg>
        <pc:spChg chg="mod">
          <ac:chgData name="Sini Hemming" userId="b1aebde7-0fc2-4541-9cd1-ca9af926869f" providerId="ADAL" clId="{0C867BD3-3110-4FCD-B791-1E3E262921D9}" dt="2020-07-10T07:50:42.908" v="1631" actId="1076"/>
          <ac:spMkLst>
            <pc:docMk/>
            <pc:sldMk cId="2128838544" sldId="392"/>
            <ac:spMk id="5" creationId="{EE284599-9D6C-44BF-816C-1109C10C37DD}"/>
          </ac:spMkLst>
        </pc:spChg>
      </pc:sldChg>
      <pc:sldChg chg="add del">
        <pc:chgData name="Sini Hemming" userId="b1aebde7-0fc2-4541-9cd1-ca9af926869f" providerId="ADAL" clId="{0C867BD3-3110-4FCD-B791-1E3E262921D9}" dt="2020-07-10T06:40:34.580" v="1618" actId="47"/>
        <pc:sldMkLst>
          <pc:docMk/>
          <pc:sldMk cId="3023662939" sldId="3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22BAF7-2A03-F541-AD13-7DC31B2EBF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FE39FE9-A916-064E-8AE8-25F81C6AB7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37FA2E-E54B-A542-9E35-8D8F4F6290F7}" type="datetimeFigureOut">
              <a:rPr lang="fi-FI" smtClean="0"/>
              <a:t>10.7.2020</a:t>
            </a:fld>
            <a:endParaRPr lang="fi-FI"/>
          </a:p>
        </p:txBody>
      </p:sp>
      <p:sp>
        <p:nvSpPr>
          <p:cNvPr id="4" name="Footer Placeholder 3">
            <a:extLst>
              <a:ext uri="{FF2B5EF4-FFF2-40B4-BE49-F238E27FC236}">
                <a16:creationId xmlns:a16="http://schemas.microsoft.com/office/drawing/2014/main" id="{E376FA90-ABC8-8F48-A65E-E39E9A02D0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BB7D4712-6CD5-EA45-BA1E-A59ABB916E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98ECD-AD95-6E4D-9861-9A2C5A60CE6F}" type="slidenum">
              <a:rPr lang="fi-FI" smtClean="0"/>
              <a:t>‹#›</a:t>
            </a:fld>
            <a:endParaRPr lang="fi-FI"/>
          </a:p>
        </p:txBody>
      </p:sp>
    </p:spTree>
    <p:extLst>
      <p:ext uri="{BB962C8B-B14F-4D97-AF65-F5344CB8AC3E}">
        <p14:creationId xmlns:p14="http://schemas.microsoft.com/office/powerpoint/2010/main" val="229042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4E878-FCB9-1147-A003-B0E3DDF520B0}" type="datetimeFigureOut">
              <a:rPr lang="fi-FI" smtClean="0"/>
              <a:t>10.7.2020</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595E0-6BCA-764C-8B8A-0C7D03E99EF2}" type="slidenum">
              <a:rPr lang="fi-FI" smtClean="0"/>
              <a:t>‹#›</a:t>
            </a:fld>
            <a:endParaRPr lang="fi-FI"/>
          </a:p>
        </p:txBody>
      </p:sp>
    </p:spTree>
    <p:extLst>
      <p:ext uri="{BB962C8B-B14F-4D97-AF65-F5344CB8AC3E}">
        <p14:creationId xmlns:p14="http://schemas.microsoft.com/office/powerpoint/2010/main" val="25777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Vasanejdens avfallsnämnd fastställer på basen av </a:t>
            </a:r>
            <a:r>
              <a:rPr lang="sv-SE" dirty="0" err="1"/>
              <a:t>avfallslagen</a:t>
            </a:r>
            <a:r>
              <a:rPr lang="sv-SE" dirty="0"/>
              <a:t> hur de regionala avfallsbestämmelserna ska se ut. Så här ser bestämmelserna ut just nu (2020):</a:t>
            </a:r>
          </a:p>
          <a:p>
            <a:r>
              <a:rPr lang="sv-SE" dirty="0"/>
              <a:t>Vid egnahemshus behöver det finnas endast en tunna för brännbart avfall. När den nya </a:t>
            </a:r>
            <a:r>
              <a:rPr lang="sv-SE" dirty="0" err="1"/>
              <a:t>avfallslagen</a:t>
            </a:r>
            <a:r>
              <a:rPr lang="sv-SE" dirty="0"/>
              <a:t> kommer kan det hända att egnahemshusen ska börja sortera bioavfall också. För tillfället är det frivilligt och det kan man göra med en skild tunna för bioavfall eller ett flerfackskärl. Man kan också ha en kompost.</a:t>
            </a:r>
            <a:r>
              <a:rPr lang="sv-FI" dirty="0"/>
              <a:t> Andra hushållsavfall förs till ekopunkter som finns runtom i kommunerna.</a:t>
            </a:r>
          </a:p>
          <a:p>
            <a:r>
              <a:rPr lang="sv-FI" dirty="0"/>
              <a:t>Radhus och höghus med fler än fem bostäder ska ha följande insamlingskärl: brännbart avfall, bioavfall, papper, glas, metall och batterier.</a:t>
            </a:r>
          </a:p>
          <a:p>
            <a:r>
              <a:rPr lang="sv-FI" dirty="0"/>
              <a:t>Större avfall som inte ryms i kärlen förs till återvinningsstationen.</a:t>
            </a:r>
          </a:p>
          <a:p>
            <a:r>
              <a:rPr lang="sv-FI" dirty="0"/>
              <a:t>Fritidsbostäder kan ha egen tunna för brännbart och bioavfall eller ta med sig avfallet hem till den stadigvarande bostaden. Man kan också hyra ett nyckelkärl som finns på vissa ställen på stugområden.</a:t>
            </a:r>
          </a:p>
          <a:p>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4</a:t>
            </a:fld>
            <a:endParaRPr lang="fi-FI"/>
          </a:p>
        </p:txBody>
      </p:sp>
    </p:spTree>
    <p:extLst>
      <p:ext uri="{BB962C8B-B14F-4D97-AF65-F5344CB8AC3E}">
        <p14:creationId xmlns:p14="http://schemas.microsoft.com/office/powerpoint/2010/main" val="1100560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Torra, rena och tillplattade förpackningar av kartong</a:t>
            </a:r>
          </a:p>
          <a:p>
            <a:r>
              <a:rPr lang="sv-SE" b="1" dirty="0"/>
              <a:t>Vart ska det föras? </a:t>
            </a:r>
            <a:r>
              <a:rPr lang="sv-SE" b="0" dirty="0" err="1"/>
              <a:t>Rinkis</a:t>
            </a:r>
            <a:r>
              <a:rPr lang="sv-SE" b="0" dirty="0"/>
              <a:t> ekopunkter eller kartonginsamling </a:t>
            </a:r>
            <a:r>
              <a:rPr lang="sv-SE" dirty="0"/>
              <a:t>hemma</a:t>
            </a:r>
          </a:p>
          <a:p>
            <a:r>
              <a:rPr lang="sv-SE" b="1" dirty="0"/>
              <a:t>Återvinning: </a:t>
            </a:r>
            <a:r>
              <a:rPr lang="sv-SE" b="0" dirty="0"/>
              <a:t>Av kartong görs nya kartongprodukter</a:t>
            </a:r>
          </a:p>
          <a:p>
            <a:r>
              <a:rPr lang="sv-SE" b="1" dirty="0"/>
              <a:t>Lägg inte i kartonginsamlingen: </a:t>
            </a:r>
            <a:r>
              <a:rPr lang="sv-SE" b="0" dirty="0"/>
              <a:t>Smutsig kartong eller kartong </a:t>
            </a:r>
            <a:r>
              <a:rPr lang="sv-SE" dirty="0"/>
              <a:t>som inte är en förpackning</a:t>
            </a:r>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16</a:t>
            </a:fld>
            <a:endParaRPr lang="fi-FI"/>
          </a:p>
        </p:txBody>
      </p:sp>
    </p:spTree>
    <p:extLst>
      <p:ext uri="{BB962C8B-B14F-4D97-AF65-F5344CB8AC3E}">
        <p14:creationId xmlns:p14="http://schemas.microsoft.com/office/powerpoint/2010/main" val="3108479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b="0" dirty="0"/>
              <a:t>Sådant </a:t>
            </a:r>
            <a:r>
              <a:rPr lang="sv-SE" dirty="0"/>
              <a:t>som inte har en skild insamling och går att återvinna.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dirty="0"/>
              <a:t>Brännbara tunnan på egen gård.</a:t>
            </a:r>
          </a:p>
          <a:p>
            <a:r>
              <a:rPr lang="sv-SE" b="1" dirty="0"/>
              <a:t>Återvinning: </a:t>
            </a:r>
            <a:r>
              <a:rPr lang="sv-SE" b="0" dirty="0"/>
              <a:t>Återvinns som energi. Bränns vid </a:t>
            </a:r>
            <a:r>
              <a:rPr lang="sv-SE" b="0" dirty="0" err="1"/>
              <a:t>Westenergys</a:t>
            </a:r>
            <a:r>
              <a:rPr lang="sv-SE" b="0" dirty="0"/>
              <a:t> anläggning och blir till el och värme.</a:t>
            </a:r>
          </a:p>
          <a:p>
            <a:r>
              <a:rPr lang="sv-SE" b="1" dirty="0"/>
              <a:t>Lägg inte i brännbart avfall: </a:t>
            </a:r>
            <a:r>
              <a:rPr lang="sv-SE" b="0" dirty="0"/>
              <a:t>Farligt avfall eller el- och elektronikprylar (förs till återvinningsstationen)</a:t>
            </a:r>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17</a:t>
            </a:fld>
            <a:endParaRPr lang="fi-FI"/>
          </a:p>
        </p:txBody>
      </p:sp>
    </p:spTree>
    <p:extLst>
      <p:ext uri="{BB962C8B-B14F-4D97-AF65-F5344CB8AC3E}">
        <p14:creationId xmlns:p14="http://schemas.microsoft.com/office/powerpoint/2010/main" val="2759456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b="0" dirty="0"/>
              <a:t>Små batterier och ackumulatorer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dirty="0"/>
              <a:t>Ekopunkterna eller egen batteriholk på gården. Samlas även in vid alla affärer som säljer batterier.</a:t>
            </a:r>
          </a:p>
          <a:p>
            <a:r>
              <a:rPr lang="sv-SE" b="1" dirty="0"/>
              <a:t>Återvinning: </a:t>
            </a:r>
            <a:r>
              <a:rPr lang="sv-SE" b="0" dirty="0"/>
              <a:t>Metallerna återvinns och vissa ämnen används som gödsel vid jordbruk.</a:t>
            </a:r>
          </a:p>
          <a:p>
            <a:r>
              <a:rPr lang="sv-SE" b="1" dirty="0"/>
              <a:t>Lägg inte i batteri-insamlingen: </a:t>
            </a:r>
            <a:r>
              <a:rPr lang="sv-SE" b="0" dirty="0"/>
              <a:t>El och elektronikprylar (förs till återvinningsstationen)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VIKTIGT! </a:t>
            </a:r>
            <a:r>
              <a:rPr lang="sv-SE" dirty="0"/>
              <a:t>Polerna tejpas för att undvika kortslutning och brand. Batterier är farligt avfall och ska sorteras separat.</a:t>
            </a:r>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18</a:t>
            </a:fld>
            <a:endParaRPr lang="fi-FI"/>
          </a:p>
        </p:txBody>
      </p:sp>
    </p:spTree>
    <p:extLst>
      <p:ext uri="{BB962C8B-B14F-4D97-AF65-F5344CB8AC3E}">
        <p14:creationId xmlns:p14="http://schemas.microsoft.com/office/powerpoint/2010/main" val="522320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Font typeface="Arial" panose="020B0604020202020204" pitchFamily="34" charset="0"/>
              <a:buNone/>
            </a:pPr>
            <a:r>
              <a:rPr lang="sv-SE" b="1" dirty="0"/>
              <a:t>Vad hör hit? </a:t>
            </a:r>
            <a:r>
              <a:rPr lang="sv-SE" b="0" dirty="0"/>
              <a:t>Bl.a. oljeavfall, lösningsmedel, målfärg, lack (även nagellack), sprayflaskor, ex. hårspray, deodorant, basiska och sura kemikalier, nyårstenn, lysrör, lågenergilampor, kvicksilvertermometrar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dirty="0"/>
              <a:t>Återvinningsstationerna</a:t>
            </a:r>
          </a:p>
          <a:p>
            <a:r>
              <a:rPr lang="sv-SE" b="1" dirty="0"/>
              <a:t>Återvinning: </a:t>
            </a:r>
            <a:r>
              <a:rPr lang="sv-SE" b="0" dirty="0"/>
              <a:t>Hanteras och oskadliggörs vid Fortum</a:t>
            </a:r>
          </a:p>
          <a:p>
            <a:r>
              <a:rPr lang="sv-SE" b="1" dirty="0"/>
              <a:t>Inte farligt avfall: </a:t>
            </a:r>
            <a:r>
              <a:rPr lang="sv-SE" b="0" dirty="0"/>
              <a:t>Tomma behållare av t.ex. hårspray och målfärg kan sorteras enligt förpackningen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Obs! </a:t>
            </a:r>
            <a:r>
              <a:rPr lang="sv-SE" b="0" dirty="0"/>
              <a:t>Gamla mediciner förs till apoteket.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19</a:t>
            </a:fld>
            <a:endParaRPr lang="fi-FI"/>
          </a:p>
        </p:txBody>
      </p:sp>
    </p:spTree>
    <p:extLst>
      <p:ext uri="{BB962C8B-B14F-4D97-AF65-F5344CB8AC3E}">
        <p14:creationId xmlns:p14="http://schemas.microsoft.com/office/powerpoint/2010/main" val="270776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Vad får sättas hit? </a:t>
            </a:r>
            <a:r>
              <a:rPr lang="sv-SE" b="0" dirty="0"/>
              <a:t>Alla el- och elektronikprylar som behövt el, batteri eller solenergi för att fungera</a:t>
            </a:r>
          </a:p>
          <a:p>
            <a:pPr marL="0" indent="0">
              <a:buFont typeface="Arial" panose="020B0604020202020204" pitchFamily="34" charset="0"/>
              <a:buNone/>
            </a:pPr>
            <a:r>
              <a:rPr lang="sv-SE" b="1" dirty="0"/>
              <a:t>Vart ska det föras? </a:t>
            </a:r>
            <a:r>
              <a:rPr lang="sv-SE" b="0" dirty="0"/>
              <a:t>Återvinningsstation eller affär som säljer elektronik</a:t>
            </a:r>
            <a:endParaRPr lang="sv-SE" dirty="0"/>
          </a:p>
          <a:p>
            <a:r>
              <a:rPr lang="sv-SE" b="1" dirty="0"/>
              <a:t>Återvinning: </a:t>
            </a:r>
            <a:r>
              <a:rPr lang="sv-SE" b="0" dirty="0"/>
              <a:t>Största delen av komponenterna och materialen går att återvinna</a:t>
            </a:r>
          </a:p>
          <a:p>
            <a:r>
              <a:rPr lang="sv-SE" b="1" dirty="0"/>
              <a:t>Lägg inte bland el- och elektronik: </a:t>
            </a:r>
            <a:r>
              <a:rPr lang="sv-SE" b="0" dirty="0"/>
              <a:t>Batterier och ackumulatorer</a:t>
            </a:r>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20</a:t>
            </a:fld>
            <a:endParaRPr lang="fi-FI"/>
          </a:p>
        </p:txBody>
      </p:sp>
    </p:spTree>
    <p:extLst>
      <p:ext uri="{BB962C8B-B14F-4D97-AF65-F5344CB8AC3E}">
        <p14:creationId xmlns:p14="http://schemas.microsoft.com/office/powerpoint/2010/main" val="314211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visar hur hanteringen av samhällsavfall i Finland ändrat med åren. </a:t>
            </a:r>
          </a:p>
          <a:p>
            <a:r>
              <a:rPr lang="sv-SE" dirty="0"/>
              <a:t>År 2002 (och före det) gick största delen av avfallet till soptippen (blått). Andelen avfall som deponeras idag är runt 1 %.</a:t>
            </a:r>
          </a:p>
          <a:p>
            <a:r>
              <a:rPr lang="sv-SE" dirty="0"/>
              <a:t>En sak som bidragit till det är att förbränningen av avfall har blivit vanligare (gult). Ur förbränningen fås energi i form av el och fjärrvärme.</a:t>
            </a:r>
          </a:p>
          <a:p>
            <a:r>
              <a:rPr lang="sv-FI" dirty="0"/>
              <a:t>Materialåtervinningen av avfall (lila) har ökat en aning, men målsättningen är att återvinna ännu mer. För tillfället är återvinningsgraden runt 42 % men fram till 2035 borde den enligt EU:s direktiv vara 65 %. </a:t>
            </a:r>
          </a:p>
          <a:p>
            <a:r>
              <a:rPr lang="sv-FI" dirty="0"/>
              <a:t>Anmärkningsvärt är att totalmängden avfall har ökat och vi ger upphov till ca 550kg avfall per person. Det är problematiskt och är något vi alla kan bidra till att minska. </a:t>
            </a:r>
          </a:p>
        </p:txBody>
      </p:sp>
      <p:sp>
        <p:nvSpPr>
          <p:cNvPr id="4" name="Platshållare för bildnummer 3"/>
          <p:cNvSpPr>
            <a:spLocks noGrp="1"/>
          </p:cNvSpPr>
          <p:nvPr>
            <p:ph type="sldNum" sz="quarter" idx="5"/>
          </p:nvPr>
        </p:nvSpPr>
        <p:spPr/>
        <p:txBody>
          <a:bodyPr/>
          <a:lstStyle/>
          <a:p>
            <a:fld id="{E02595E0-6BCA-764C-8B8A-0C7D03E99EF2}" type="slidenum">
              <a:rPr lang="fi-FI" smtClean="0"/>
              <a:t>6</a:t>
            </a:fld>
            <a:endParaRPr lang="fi-FI"/>
          </a:p>
        </p:txBody>
      </p:sp>
    </p:spTree>
    <p:extLst>
      <p:ext uri="{BB962C8B-B14F-4D97-AF65-F5344CB8AC3E}">
        <p14:creationId xmlns:p14="http://schemas.microsoft.com/office/powerpoint/2010/main" val="407009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Avfallshierarkin grundar sig på EU:s direktiv och styr vår avfallsverksamhet. I hierarkin prioriteras det som finns högre upp på trappan framom det som finns lägre ner, eftersom det ur miljösynvinkel är det vettigaste.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Låt gärna eleverna fundera på frågorna och ge exempel när ni går igenom modellen. Hur kan man minska på sitt avfall? Tips på vad man ska göra med saker man själv inte längre behöver eller nya användningsområden för sådant som gått sönder. Varför är materialåtervinning viktigare än energiåtervinning?</a:t>
            </a:r>
          </a:p>
          <a:p>
            <a:r>
              <a:rPr lang="sv-SE" b="1" dirty="0"/>
              <a:t>Minska på avfallet</a:t>
            </a:r>
            <a:r>
              <a:rPr lang="sv-SE" dirty="0"/>
              <a:t>: Köp nya saker endast när du verkligen behöver och om du måste köpa något, satsa på bra kvalitet som håller länge. Undvik engångsprylar, t.ex. ha hellre med en tygkasse när du handlar än att köpa en plastpåse varje gång.</a:t>
            </a:r>
          </a:p>
          <a:p>
            <a:r>
              <a:rPr lang="sv-SE" b="1" dirty="0"/>
              <a:t>Använd på nytt:</a:t>
            </a:r>
            <a:r>
              <a:rPr lang="sv-SE" dirty="0"/>
              <a:t> Kolla gärna om du kan köpa det du behöver på loppis. Se också till att dina egna användbara saker går vidare i användning istället för att kasta dem. Man kan reparera sådant som gått sönder eller använda det till ett annat ändamål än det ursprungliga. Stormossen har år 2019 grundat </a:t>
            </a:r>
            <a:r>
              <a:rPr lang="sv-SE" dirty="0" err="1"/>
              <a:t>Minimossen</a:t>
            </a:r>
            <a:r>
              <a:rPr lang="sv-SE" dirty="0"/>
              <a:t>, en återbruksgalleria där man säljer reparerade och fixade saker, möbler och kläder som annars hade blivit avfall.</a:t>
            </a:r>
          </a:p>
          <a:p>
            <a:r>
              <a:rPr lang="sv-SE" b="1" dirty="0"/>
              <a:t>Återvinning:</a:t>
            </a:r>
            <a:r>
              <a:rPr lang="sv-SE" dirty="0"/>
              <a:t> När sopor kastas ska man sträva till att återvinna materialet när det är möjligt. När man sorterar noggrant, kan nya produkter tillverkas av det återvunna materialet, t.ex. papper, glas, metall, batterier, plast, kartong, elektronik. Att tillverka nya saker av återvunnet material kräver mindre resurser än att tillverka det av nytt råmaterial. T.ex. behöver man hugga ner färre träd för papperstillverkning när man använder returpapper. </a:t>
            </a:r>
          </a:p>
          <a:p>
            <a:r>
              <a:rPr lang="sv-SE" b="1" dirty="0"/>
              <a:t>Energiåtervinning: </a:t>
            </a:r>
            <a:r>
              <a:rPr lang="sv-SE" dirty="0"/>
              <a:t>Sådant som inte går att återvinna kan man utvinna som energi. På </a:t>
            </a:r>
            <a:r>
              <a:rPr lang="sv-SE" dirty="0" err="1"/>
              <a:t>Westenergys</a:t>
            </a:r>
            <a:r>
              <a:rPr lang="sv-SE" dirty="0"/>
              <a:t> energianläggning bränns skräp och som produkt fås el och fjärrvärme till närområdet.</a:t>
            </a:r>
          </a:p>
          <a:p>
            <a:r>
              <a:rPr lang="sv-SE" b="1" dirty="0"/>
              <a:t>Deponi: </a:t>
            </a:r>
            <a:r>
              <a:rPr lang="sv-SE" dirty="0"/>
              <a:t>= soptipp, som för inte så länge sedan var det vanligaste sättet att hantera skräp, alltså att sätta det i en hög och låta det ligga. Idag deponeras endast få avfall som inte går att återvinnas eller brännas.</a:t>
            </a:r>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7</a:t>
            </a:fld>
            <a:endParaRPr lang="fi-FI"/>
          </a:p>
        </p:txBody>
      </p:sp>
    </p:spTree>
    <p:extLst>
      <p:ext uri="{BB962C8B-B14F-4D97-AF65-F5344CB8AC3E}">
        <p14:creationId xmlns:p14="http://schemas.microsoft.com/office/powerpoint/2010/main" val="109207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Vad får sättas hit? </a:t>
            </a:r>
            <a:r>
              <a:rPr lang="sv-FI" sz="1200" dirty="0">
                <a:solidFill>
                  <a:schemeClr val="tx1"/>
                </a:solidFill>
                <a:latin typeface="+mn-lt"/>
              </a:rPr>
              <a:t>Matrester, skal från frukter och grönsaker, kaffe- och </a:t>
            </a:r>
            <a:r>
              <a:rPr lang="sv-FI" sz="1200" dirty="0" err="1">
                <a:solidFill>
                  <a:schemeClr val="tx1"/>
                </a:solidFill>
                <a:latin typeface="+mn-lt"/>
              </a:rPr>
              <a:t>tesump</a:t>
            </a:r>
            <a:r>
              <a:rPr lang="sv-FI" sz="1200" dirty="0">
                <a:solidFill>
                  <a:schemeClr val="tx1"/>
                </a:solidFill>
                <a:latin typeface="+mn-lt"/>
              </a:rPr>
              <a:t>, blommor, hushållspapper m.m. Sådant som förmultnar och kunde läggas i en kompost.</a:t>
            </a:r>
          </a:p>
          <a:p>
            <a:r>
              <a:rPr lang="sv-SE" b="1" dirty="0"/>
              <a:t>Vart ska det föras? </a:t>
            </a:r>
            <a:r>
              <a:rPr lang="sv-SE" b="0" dirty="0"/>
              <a:t>Bioavfallskärlet hemma eller komposten</a:t>
            </a:r>
            <a:endParaRPr lang="sv-SE" dirty="0"/>
          </a:p>
          <a:p>
            <a:r>
              <a:rPr lang="sv-SE" b="1" dirty="0"/>
              <a:t>Återvinning: </a:t>
            </a:r>
            <a:r>
              <a:rPr lang="sv-SE" b="0" dirty="0"/>
              <a:t>Stormossen producerar </a:t>
            </a:r>
            <a:r>
              <a:rPr lang="sv-SE" b="0" dirty="0" err="1"/>
              <a:t>fordonsgas</a:t>
            </a:r>
            <a:r>
              <a:rPr lang="sv-SE" b="0" dirty="0"/>
              <a:t> och trädgårdsjord av bioavfallet.</a:t>
            </a:r>
          </a:p>
          <a:p>
            <a:r>
              <a:rPr lang="sv-SE" b="1" dirty="0"/>
              <a:t>Lägg inte i bioavfallet: </a:t>
            </a:r>
            <a:r>
              <a:rPr lang="sv-SE" b="0" dirty="0"/>
              <a:t>Plastpåsar </a:t>
            </a:r>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8</a:t>
            </a:fld>
            <a:endParaRPr lang="fi-FI"/>
          </a:p>
        </p:txBody>
      </p:sp>
    </p:spTree>
    <p:extLst>
      <p:ext uri="{BB962C8B-B14F-4D97-AF65-F5344CB8AC3E}">
        <p14:creationId xmlns:p14="http://schemas.microsoft.com/office/powerpoint/2010/main" val="2993959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I </a:t>
            </a:r>
            <a:r>
              <a:rPr lang="fi-FI" dirty="0" err="1"/>
              <a:t>förbehandlingen</a:t>
            </a:r>
            <a:r>
              <a:rPr lang="fi-FI" dirty="0"/>
              <a:t> </a:t>
            </a:r>
            <a:r>
              <a:rPr lang="fi-FI" dirty="0" err="1"/>
              <a:t>krossas</a:t>
            </a:r>
            <a:r>
              <a:rPr lang="fi-FI" dirty="0"/>
              <a:t> </a:t>
            </a:r>
            <a:r>
              <a:rPr lang="fi-FI" dirty="0" err="1"/>
              <a:t>bioavfallet</a:t>
            </a:r>
            <a:r>
              <a:rPr lang="fi-FI" dirty="0"/>
              <a:t> </a:t>
            </a:r>
            <a:r>
              <a:rPr lang="fi-FI" dirty="0" err="1"/>
              <a:t>och</a:t>
            </a:r>
            <a:r>
              <a:rPr lang="fi-FI" dirty="0"/>
              <a:t> sedan </a:t>
            </a:r>
            <a:r>
              <a:rPr lang="fi-FI" dirty="0" err="1"/>
              <a:t>tillsätts</a:t>
            </a:r>
            <a:r>
              <a:rPr lang="fi-FI" dirty="0"/>
              <a:t> </a:t>
            </a:r>
            <a:r>
              <a:rPr lang="fi-FI" dirty="0" err="1"/>
              <a:t>vatten</a:t>
            </a:r>
            <a:r>
              <a:rPr lang="fi-FI" dirty="0"/>
              <a:t>. </a:t>
            </a:r>
            <a:r>
              <a:rPr lang="fi-FI" dirty="0" err="1"/>
              <a:t>Bioavfallsmassan</a:t>
            </a:r>
            <a:r>
              <a:rPr lang="fi-FI" dirty="0"/>
              <a:t> </a:t>
            </a:r>
            <a:r>
              <a:rPr lang="fi-FI" dirty="0" err="1"/>
              <a:t>går</a:t>
            </a:r>
            <a:r>
              <a:rPr lang="fi-FI" dirty="0"/>
              <a:t> </a:t>
            </a:r>
            <a:r>
              <a:rPr lang="fi-FI" dirty="0" err="1"/>
              <a:t>igenom</a:t>
            </a:r>
            <a:r>
              <a:rPr lang="fi-FI" dirty="0"/>
              <a:t> </a:t>
            </a:r>
            <a:r>
              <a:rPr lang="fi-FI" dirty="0" err="1"/>
              <a:t>två</a:t>
            </a:r>
            <a:r>
              <a:rPr lang="fi-FI" dirty="0"/>
              <a:t> </a:t>
            </a:r>
            <a:r>
              <a:rPr lang="fi-FI" dirty="0" err="1"/>
              <a:t>skruvpressar</a:t>
            </a:r>
            <a:r>
              <a:rPr lang="fi-FI" dirty="0"/>
              <a:t> </a:t>
            </a:r>
            <a:r>
              <a:rPr lang="fi-FI" dirty="0" err="1"/>
              <a:t>som</a:t>
            </a:r>
            <a:r>
              <a:rPr lang="fi-FI" dirty="0"/>
              <a:t> </a:t>
            </a:r>
            <a:r>
              <a:rPr lang="fi-FI" dirty="0" err="1"/>
              <a:t>trycker</a:t>
            </a:r>
            <a:r>
              <a:rPr lang="fi-FI" dirty="0"/>
              <a:t> </a:t>
            </a:r>
            <a:r>
              <a:rPr lang="fi-FI" dirty="0" err="1"/>
              <a:t>ut</a:t>
            </a:r>
            <a:r>
              <a:rPr lang="fi-FI" dirty="0"/>
              <a:t> </a:t>
            </a:r>
            <a:r>
              <a:rPr lang="fi-FI" dirty="0" err="1"/>
              <a:t>biomaterialet</a:t>
            </a:r>
            <a:r>
              <a:rPr lang="fi-FI" dirty="0"/>
              <a:t> </a:t>
            </a:r>
            <a:r>
              <a:rPr lang="fi-FI" dirty="0" err="1"/>
              <a:t>genom</a:t>
            </a:r>
            <a:r>
              <a:rPr lang="fi-FI" dirty="0"/>
              <a:t> </a:t>
            </a:r>
            <a:r>
              <a:rPr lang="fi-FI" dirty="0" err="1"/>
              <a:t>små</a:t>
            </a:r>
            <a:r>
              <a:rPr lang="fi-FI" dirty="0"/>
              <a:t> </a:t>
            </a:r>
            <a:r>
              <a:rPr lang="fi-FI" dirty="0" err="1"/>
              <a:t>hål</a:t>
            </a:r>
            <a:r>
              <a:rPr lang="fi-FI" dirty="0"/>
              <a:t> i en </a:t>
            </a:r>
            <a:r>
              <a:rPr lang="fi-FI" dirty="0" err="1"/>
              <a:t>trumma</a:t>
            </a:r>
            <a:r>
              <a:rPr lang="fi-FI" dirty="0"/>
              <a:t>. </a:t>
            </a:r>
            <a:r>
              <a:rPr lang="fi-FI" dirty="0" err="1"/>
              <a:t>Plast</a:t>
            </a:r>
            <a:r>
              <a:rPr lang="fi-FI" dirty="0"/>
              <a:t> </a:t>
            </a:r>
            <a:r>
              <a:rPr lang="fi-FI" dirty="0" err="1"/>
              <a:t>och</a:t>
            </a:r>
            <a:r>
              <a:rPr lang="fi-FI" dirty="0"/>
              <a:t> </a:t>
            </a:r>
            <a:r>
              <a:rPr lang="fi-FI" dirty="0" err="1"/>
              <a:t>andra</a:t>
            </a:r>
            <a:r>
              <a:rPr lang="fi-FI" dirty="0"/>
              <a:t> </a:t>
            </a:r>
            <a:r>
              <a:rPr lang="fi-FI" dirty="0" err="1"/>
              <a:t>större</a:t>
            </a:r>
            <a:r>
              <a:rPr lang="fi-FI" dirty="0"/>
              <a:t> </a:t>
            </a:r>
            <a:r>
              <a:rPr lang="fi-FI" dirty="0" err="1"/>
              <a:t>avfall</a:t>
            </a:r>
            <a:r>
              <a:rPr lang="fi-FI" dirty="0"/>
              <a:t> </a:t>
            </a:r>
            <a:r>
              <a:rPr lang="fi-FI" dirty="0" err="1"/>
              <a:t>som</a:t>
            </a:r>
            <a:r>
              <a:rPr lang="fi-FI" dirty="0"/>
              <a:t> </a:t>
            </a:r>
            <a:r>
              <a:rPr lang="fi-FI" dirty="0" err="1"/>
              <a:t>inte</a:t>
            </a:r>
            <a:r>
              <a:rPr lang="fi-FI" dirty="0"/>
              <a:t> </a:t>
            </a:r>
            <a:r>
              <a:rPr lang="fi-FI" dirty="0" err="1"/>
              <a:t>hör</a:t>
            </a:r>
            <a:r>
              <a:rPr lang="fi-FI" dirty="0"/>
              <a:t> </a:t>
            </a:r>
            <a:r>
              <a:rPr lang="fi-FI" dirty="0" err="1"/>
              <a:t>hemma</a:t>
            </a:r>
            <a:r>
              <a:rPr lang="fi-FI" dirty="0"/>
              <a:t> i </a:t>
            </a:r>
            <a:r>
              <a:rPr lang="fi-FI" dirty="0" err="1"/>
              <a:t>bioavfallet</a:t>
            </a:r>
            <a:r>
              <a:rPr lang="fi-FI" dirty="0"/>
              <a:t> </a:t>
            </a:r>
            <a:r>
              <a:rPr lang="fi-FI" dirty="0" err="1"/>
              <a:t>samlas</a:t>
            </a:r>
            <a:r>
              <a:rPr lang="fi-FI" dirty="0"/>
              <a:t> </a:t>
            </a:r>
            <a:r>
              <a:rPr lang="fi-FI" dirty="0" err="1"/>
              <a:t>ihop</a:t>
            </a:r>
            <a:r>
              <a:rPr lang="fi-FI" dirty="0"/>
              <a:t>. </a:t>
            </a:r>
            <a:r>
              <a:rPr lang="fi-FI" dirty="0" err="1"/>
              <a:t>Brännbart</a:t>
            </a:r>
            <a:r>
              <a:rPr lang="fi-FI" dirty="0"/>
              <a:t> </a:t>
            </a:r>
            <a:r>
              <a:rPr lang="fi-FI" dirty="0" err="1"/>
              <a:t>körs</a:t>
            </a:r>
            <a:r>
              <a:rPr lang="fi-FI" dirty="0"/>
              <a:t> </a:t>
            </a:r>
            <a:r>
              <a:rPr lang="fi-FI" dirty="0" err="1"/>
              <a:t>till</a:t>
            </a:r>
            <a:r>
              <a:rPr lang="fi-FI" dirty="0"/>
              <a:t> </a:t>
            </a:r>
            <a:r>
              <a:rPr lang="fi-FI" dirty="0" err="1"/>
              <a:t>Westenergy</a:t>
            </a:r>
            <a:r>
              <a:rPr lang="fi-FI" dirty="0"/>
              <a:t> </a:t>
            </a:r>
            <a:r>
              <a:rPr lang="fi-FI" dirty="0" err="1"/>
              <a:t>och</a:t>
            </a:r>
            <a:r>
              <a:rPr lang="fi-FI" dirty="0"/>
              <a:t> </a:t>
            </a:r>
            <a:r>
              <a:rPr lang="fi-FI" dirty="0" err="1"/>
              <a:t>eventuella</a:t>
            </a:r>
            <a:r>
              <a:rPr lang="fi-FI" dirty="0"/>
              <a:t> </a:t>
            </a:r>
            <a:r>
              <a:rPr lang="fi-FI" dirty="0" err="1"/>
              <a:t>metaller</a:t>
            </a:r>
            <a:r>
              <a:rPr lang="fi-FI" dirty="0"/>
              <a:t> </a:t>
            </a:r>
            <a:r>
              <a:rPr lang="fi-FI" dirty="0" err="1"/>
              <a:t>plockas</a:t>
            </a:r>
            <a:r>
              <a:rPr lang="fi-FI" dirty="0"/>
              <a:t> </a:t>
            </a:r>
            <a:r>
              <a:rPr lang="fi-FI" dirty="0" err="1"/>
              <a:t>ut</a:t>
            </a:r>
            <a:r>
              <a:rPr lang="fi-FI" dirty="0"/>
              <a:t> </a:t>
            </a:r>
            <a:r>
              <a:rPr lang="fi-FI" dirty="0" err="1"/>
              <a:t>med</a:t>
            </a:r>
            <a:r>
              <a:rPr lang="fi-FI" dirty="0"/>
              <a:t> en </a:t>
            </a:r>
            <a:r>
              <a:rPr lang="fi-FI" dirty="0" err="1"/>
              <a:t>magnet</a:t>
            </a:r>
            <a:r>
              <a:rPr lang="fi-FI" dirty="0"/>
              <a:t>.</a:t>
            </a:r>
          </a:p>
          <a:p>
            <a:r>
              <a:rPr lang="fi-FI" dirty="0" err="1"/>
              <a:t>Därefter</a:t>
            </a:r>
            <a:r>
              <a:rPr lang="fi-FI" dirty="0"/>
              <a:t> </a:t>
            </a:r>
            <a:r>
              <a:rPr lang="fi-FI" dirty="0" err="1"/>
              <a:t>går</a:t>
            </a:r>
            <a:r>
              <a:rPr lang="fi-FI" dirty="0"/>
              <a:t> </a:t>
            </a:r>
            <a:r>
              <a:rPr lang="fi-FI" dirty="0" err="1"/>
              <a:t>materialet</a:t>
            </a:r>
            <a:r>
              <a:rPr lang="fi-FI" dirty="0"/>
              <a:t> </a:t>
            </a:r>
            <a:r>
              <a:rPr lang="fi-FI" dirty="0" err="1"/>
              <a:t>som</a:t>
            </a:r>
            <a:r>
              <a:rPr lang="fi-FI" dirty="0"/>
              <a:t> </a:t>
            </a:r>
            <a:r>
              <a:rPr lang="fi-FI" dirty="0" err="1"/>
              <a:t>ser</a:t>
            </a:r>
            <a:r>
              <a:rPr lang="fi-FI" dirty="0"/>
              <a:t> </a:t>
            </a:r>
            <a:r>
              <a:rPr lang="fi-FI" dirty="0" err="1"/>
              <a:t>ut</a:t>
            </a:r>
            <a:r>
              <a:rPr lang="fi-FI" dirty="0"/>
              <a:t> </a:t>
            </a:r>
            <a:r>
              <a:rPr lang="fi-FI" dirty="0" err="1"/>
              <a:t>som</a:t>
            </a:r>
            <a:r>
              <a:rPr lang="fi-FI" dirty="0"/>
              <a:t> en smoothie </a:t>
            </a:r>
            <a:r>
              <a:rPr lang="fi-FI" dirty="0" err="1"/>
              <a:t>till</a:t>
            </a:r>
            <a:r>
              <a:rPr lang="fi-FI" dirty="0"/>
              <a:t> </a:t>
            </a:r>
            <a:r>
              <a:rPr lang="fi-FI" dirty="0" err="1"/>
              <a:t>bioreaktorn</a:t>
            </a:r>
            <a:r>
              <a:rPr lang="fi-FI" dirty="0"/>
              <a:t> </a:t>
            </a:r>
            <a:r>
              <a:rPr lang="fi-FI" dirty="0" err="1"/>
              <a:t>som</a:t>
            </a:r>
            <a:r>
              <a:rPr lang="fi-FI" dirty="0"/>
              <a:t> </a:t>
            </a:r>
            <a:r>
              <a:rPr lang="fi-FI" dirty="0" err="1"/>
              <a:t>rymmer</a:t>
            </a:r>
            <a:r>
              <a:rPr lang="fi-FI" dirty="0"/>
              <a:t> 1,7 </a:t>
            </a:r>
            <a:r>
              <a:rPr lang="fi-FI" dirty="0" err="1"/>
              <a:t>miljoner</a:t>
            </a:r>
            <a:r>
              <a:rPr lang="fi-FI" dirty="0"/>
              <a:t> </a:t>
            </a:r>
            <a:r>
              <a:rPr lang="fi-FI" dirty="0" err="1"/>
              <a:t>liter</a:t>
            </a:r>
            <a:r>
              <a:rPr lang="fi-FI" dirty="0"/>
              <a:t>. I </a:t>
            </a:r>
            <a:r>
              <a:rPr lang="fi-FI" dirty="0" err="1"/>
              <a:t>reaktorn</a:t>
            </a:r>
            <a:r>
              <a:rPr lang="fi-FI" dirty="0"/>
              <a:t> </a:t>
            </a:r>
            <a:r>
              <a:rPr lang="fi-FI" dirty="0" err="1"/>
              <a:t>bryter</a:t>
            </a:r>
            <a:r>
              <a:rPr lang="fi-FI" dirty="0"/>
              <a:t> </a:t>
            </a:r>
            <a:r>
              <a:rPr lang="fi-FI" dirty="0" err="1"/>
              <a:t>bakterier</a:t>
            </a:r>
            <a:r>
              <a:rPr lang="fi-FI" dirty="0"/>
              <a:t> </a:t>
            </a:r>
            <a:r>
              <a:rPr lang="fi-FI" dirty="0" err="1"/>
              <a:t>och</a:t>
            </a:r>
            <a:r>
              <a:rPr lang="fi-FI" dirty="0"/>
              <a:t> mikro-</a:t>
            </a:r>
            <a:r>
              <a:rPr lang="fi-FI" dirty="0" err="1"/>
              <a:t>organismer</a:t>
            </a:r>
            <a:r>
              <a:rPr lang="fi-FI" dirty="0"/>
              <a:t> </a:t>
            </a:r>
            <a:r>
              <a:rPr lang="fi-FI" dirty="0" err="1"/>
              <a:t>ner</a:t>
            </a:r>
            <a:r>
              <a:rPr lang="fi-FI" dirty="0"/>
              <a:t> </a:t>
            </a:r>
            <a:r>
              <a:rPr lang="fi-FI" dirty="0" err="1"/>
              <a:t>bioavfallet</a:t>
            </a:r>
            <a:r>
              <a:rPr lang="fi-FI" dirty="0"/>
              <a:t> i </a:t>
            </a:r>
            <a:r>
              <a:rPr lang="fi-FI" dirty="0" err="1"/>
              <a:t>syrefria</a:t>
            </a:r>
            <a:r>
              <a:rPr lang="fi-FI" dirty="0"/>
              <a:t> </a:t>
            </a:r>
            <a:r>
              <a:rPr lang="fi-FI" dirty="0" err="1"/>
              <a:t>förhållanden</a:t>
            </a:r>
            <a:r>
              <a:rPr lang="fi-FI" dirty="0"/>
              <a:t>. </a:t>
            </a:r>
            <a:r>
              <a:rPr lang="fi-FI" dirty="0" err="1"/>
              <a:t>Denna</a:t>
            </a:r>
            <a:r>
              <a:rPr lang="fi-FI" dirty="0"/>
              <a:t> </a:t>
            </a:r>
            <a:r>
              <a:rPr lang="fi-FI" dirty="0" err="1"/>
              <a:t>process</a:t>
            </a:r>
            <a:r>
              <a:rPr lang="fi-FI" dirty="0"/>
              <a:t> </a:t>
            </a:r>
            <a:r>
              <a:rPr lang="fi-FI" dirty="0" err="1"/>
              <a:t>kallas</a:t>
            </a:r>
            <a:r>
              <a:rPr lang="fi-FI" dirty="0"/>
              <a:t> </a:t>
            </a:r>
            <a:r>
              <a:rPr lang="fi-FI" dirty="0" err="1"/>
              <a:t>rötning</a:t>
            </a:r>
            <a:r>
              <a:rPr lang="fi-FI" dirty="0"/>
              <a:t>. </a:t>
            </a:r>
            <a:r>
              <a:rPr lang="fi-FI" dirty="0" err="1"/>
              <a:t>Bioavfallssmoothien</a:t>
            </a:r>
            <a:r>
              <a:rPr lang="fi-FI" dirty="0"/>
              <a:t> </a:t>
            </a:r>
            <a:r>
              <a:rPr lang="fi-FI" dirty="0" err="1"/>
              <a:t>är</a:t>
            </a:r>
            <a:r>
              <a:rPr lang="fi-FI" dirty="0"/>
              <a:t> i </a:t>
            </a:r>
            <a:r>
              <a:rPr lang="fi-FI" dirty="0" err="1"/>
              <a:t>reaktorn</a:t>
            </a:r>
            <a:r>
              <a:rPr lang="fi-FI" dirty="0"/>
              <a:t> </a:t>
            </a:r>
            <a:r>
              <a:rPr lang="fi-FI" dirty="0" err="1"/>
              <a:t>ca</a:t>
            </a:r>
            <a:r>
              <a:rPr lang="fi-FI" dirty="0"/>
              <a:t> 3 </a:t>
            </a:r>
            <a:r>
              <a:rPr lang="fi-FI" dirty="0" err="1"/>
              <a:t>veckor</a:t>
            </a:r>
            <a:r>
              <a:rPr lang="fi-FI" dirty="0"/>
              <a:t> </a:t>
            </a:r>
            <a:r>
              <a:rPr lang="fi-FI" dirty="0" err="1"/>
              <a:t>och</a:t>
            </a:r>
            <a:r>
              <a:rPr lang="fi-FI" dirty="0"/>
              <a:t> </a:t>
            </a:r>
            <a:r>
              <a:rPr lang="fi-FI" dirty="0" err="1"/>
              <a:t>biogas</a:t>
            </a:r>
            <a:r>
              <a:rPr lang="fi-FI" dirty="0"/>
              <a:t> </a:t>
            </a:r>
            <a:r>
              <a:rPr lang="fi-FI" dirty="0" err="1"/>
              <a:t>uppstår</a:t>
            </a:r>
            <a:r>
              <a:rPr lang="fi-FI" dirty="0"/>
              <a:t> </a:t>
            </a:r>
            <a:r>
              <a:rPr lang="fi-FI" dirty="0" err="1"/>
              <a:t>till</a:t>
            </a:r>
            <a:r>
              <a:rPr lang="fi-FI" dirty="0"/>
              <a:t> </a:t>
            </a:r>
            <a:r>
              <a:rPr lang="fi-FI" dirty="0" err="1"/>
              <a:t>följd</a:t>
            </a:r>
            <a:r>
              <a:rPr lang="fi-FI" dirty="0"/>
              <a:t> av </a:t>
            </a:r>
            <a:r>
              <a:rPr lang="fi-FI" dirty="0" err="1"/>
              <a:t>rötningen</a:t>
            </a:r>
            <a:r>
              <a:rPr lang="fi-FI" dirty="0"/>
              <a:t>. </a:t>
            </a:r>
            <a:r>
              <a:rPr lang="fi-FI" dirty="0" err="1"/>
              <a:t>Rå</a:t>
            </a:r>
            <a:r>
              <a:rPr lang="fi-FI" dirty="0"/>
              <a:t> </a:t>
            </a:r>
            <a:r>
              <a:rPr lang="fi-FI" dirty="0" err="1"/>
              <a:t>biogas</a:t>
            </a:r>
            <a:r>
              <a:rPr lang="fi-FI" dirty="0"/>
              <a:t> </a:t>
            </a:r>
            <a:r>
              <a:rPr lang="fi-FI" dirty="0" err="1"/>
              <a:t>kan</a:t>
            </a:r>
            <a:r>
              <a:rPr lang="fi-FI" dirty="0"/>
              <a:t> </a:t>
            </a:r>
            <a:r>
              <a:rPr lang="fi-FI" dirty="0" err="1"/>
              <a:t>användas</a:t>
            </a:r>
            <a:r>
              <a:rPr lang="fi-FI" dirty="0"/>
              <a:t> i </a:t>
            </a:r>
            <a:r>
              <a:rPr lang="fi-FI" dirty="0" err="1"/>
              <a:t>el</a:t>
            </a:r>
            <a:r>
              <a:rPr lang="fi-FI" dirty="0"/>
              <a:t>- </a:t>
            </a:r>
            <a:r>
              <a:rPr lang="fi-FI" dirty="0" err="1"/>
              <a:t>och</a:t>
            </a:r>
            <a:r>
              <a:rPr lang="fi-FI" dirty="0"/>
              <a:t> </a:t>
            </a:r>
            <a:r>
              <a:rPr lang="fi-FI" dirty="0" err="1"/>
              <a:t>värmeproduktion</a:t>
            </a:r>
            <a:r>
              <a:rPr lang="fi-FI" dirty="0"/>
              <a:t>.</a:t>
            </a:r>
          </a:p>
          <a:p>
            <a:r>
              <a:rPr lang="fi-FI" dirty="0"/>
              <a:t>För </a:t>
            </a:r>
            <a:r>
              <a:rPr lang="fi-FI" dirty="0" err="1"/>
              <a:t>att</a:t>
            </a:r>
            <a:r>
              <a:rPr lang="fi-FI" dirty="0"/>
              <a:t> </a:t>
            </a:r>
            <a:r>
              <a:rPr lang="fi-FI" dirty="0" err="1"/>
              <a:t>fungera</a:t>
            </a:r>
            <a:r>
              <a:rPr lang="fi-FI" dirty="0"/>
              <a:t> </a:t>
            </a:r>
            <a:r>
              <a:rPr lang="fi-FI" dirty="0" err="1"/>
              <a:t>som</a:t>
            </a:r>
            <a:r>
              <a:rPr lang="fi-FI" dirty="0"/>
              <a:t> </a:t>
            </a:r>
            <a:r>
              <a:rPr lang="fi-FI" dirty="0" err="1"/>
              <a:t>fordonsbränsle</a:t>
            </a:r>
            <a:r>
              <a:rPr lang="fi-FI" dirty="0"/>
              <a:t> </a:t>
            </a:r>
            <a:r>
              <a:rPr lang="fi-FI" dirty="0" err="1"/>
              <a:t>behöver</a:t>
            </a:r>
            <a:r>
              <a:rPr lang="fi-FI" dirty="0"/>
              <a:t> </a:t>
            </a:r>
            <a:r>
              <a:rPr lang="fi-FI" dirty="0" err="1"/>
              <a:t>biogasen</a:t>
            </a:r>
            <a:r>
              <a:rPr lang="fi-FI" dirty="0"/>
              <a:t> </a:t>
            </a:r>
            <a:r>
              <a:rPr lang="fi-FI" dirty="0" err="1"/>
              <a:t>renas</a:t>
            </a:r>
            <a:r>
              <a:rPr lang="fi-FI" dirty="0"/>
              <a:t>. Man </a:t>
            </a:r>
            <a:r>
              <a:rPr lang="fi-FI" dirty="0" err="1"/>
              <a:t>kallar</a:t>
            </a:r>
            <a:r>
              <a:rPr lang="fi-FI" dirty="0"/>
              <a:t> </a:t>
            </a:r>
            <a:r>
              <a:rPr lang="fi-FI" dirty="0" err="1"/>
              <a:t>det</a:t>
            </a:r>
            <a:r>
              <a:rPr lang="fi-FI" dirty="0"/>
              <a:t> för </a:t>
            </a:r>
            <a:r>
              <a:rPr lang="fi-FI" dirty="0" err="1"/>
              <a:t>uppgradering</a:t>
            </a:r>
            <a:r>
              <a:rPr lang="fi-FI" dirty="0"/>
              <a:t> </a:t>
            </a:r>
            <a:r>
              <a:rPr lang="fi-FI" dirty="0" err="1"/>
              <a:t>när</a:t>
            </a:r>
            <a:r>
              <a:rPr lang="fi-FI" dirty="0"/>
              <a:t> </a:t>
            </a:r>
            <a:r>
              <a:rPr lang="fi-FI" dirty="0" err="1"/>
              <a:t>man</a:t>
            </a:r>
            <a:r>
              <a:rPr lang="fi-FI" dirty="0"/>
              <a:t> </a:t>
            </a:r>
            <a:r>
              <a:rPr lang="fi-FI" dirty="0" err="1"/>
              <a:t>tar</a:t>
            </a:r>
            <a:r>
              <a:rPr lang="fi-FI" dirty="0"/>
              <a:t> </a:t>
            </a:r>
            <a:r>
              <a:rPr lang="fi-FI" dirty="0" err="1"/>
              <a:t>bort</a:t>
            </a:r>
            <a:r>
              <a:rPr lang="fi-FI" dirty="0"/>
              <a:t> </a:t>
            </a:r>
            <a:r>
              <a:rPr lang="fi-FI" dirty="0" err="1"/>
              <a:t>koldioxid</a:t>
            </a:r>
            <a:r>
              <a:rPr lang="fi-FI" dirty="0"/>
              <a:t> </a:t>
            </a:r>
            <a:r>
              <a:rPr lang="fi-FI" dirty="0" err="1"/>
              <a:t>och</a:t>
            </a:r>
            <a:r>
              <a:rPr lang="fi-FI" dirty="0"/>
              <a:t> </a:t>
            </a:r>
            <a:r>
              <a:rPr lang="fi-FI" dirty="0" err="1"/>
              <a:t>höjer</a:t>
            </a:r>
            <a:r>
              <a:rPr lang="fi-FI" dirty="0"/>
              <a:t> </a:t>
            </a:r>
            <a:r>
              <a:rPr lang="fi-FI" dirty="0" err="1"/>
              <a:t>metanhalten</a:t>
            </a:r>
            <a:r>
              <a:rPr lang="fi-FI" dirty="0"/>
              <a:t> </a:t>
            </a:r>
            <a:r>
              <a:rPr lang="fi-FI" dirty="0" err="1"/>
              <a:t>till</a:t>
            </a:r>
            <a:r>
              <a:rPr lang="fi-FI" dirty="0"/>
              <a:t> 97 %. </a:t>
            </a:r>
            <a:r>
              <a:rPr lang="fi-FI" dirty="0" err="1"/>
              <a:t>Därefter</a:t>
            </a:r>
            <a:r>
              <a:rPr lang="fi-FI" dirty="0"/>
              <a:t> </a:t>
            </a:r>
            <a:r>
              <a:rPr lang="fi-FI" dirty="0" err="1"/>
              <a:t>går</a:t>
            </a:r>
            <a:r>
              <a:rPr lang="fi-FI" dirty="0"/>
              <a:t> </a:t>
            </a:r>
            <a:r>
              <a:rPr lang="fi-FI" dirty="0" err="1"/>
              <a:t>gasen</a:t>
            </a:r>
            <a:r>
              <a:rPr lang="fi-FI" dirty="0"/>
              <a:t> </a:t>
            </a:r>
            <a:r>
              <a:rPr lang="fi-FI" dirty="0" err="1"/>
              <a:t>till</a:t>
            </a:r>
            <a:r>
              <a:rPr lang="fi-FI" dirty="0"/>
              <a:t> en </a:t>
            </a:r>
            <a:r>
              <a:rPr lang="fi-FI" dirty="0" err="1"/>
              <a:t>kompressor</a:t>
            </a:r>
            <a:r>
              <a:rPr lang="fi-FI" dirty="0"/>
              <a:t> </a:t>
            </a:r>
            <a:r>
              <a:rPr lang="fi-FI" dirty="0" err="1"/>
              <a:t>vid</a:t>
            </a:r>
            <a:r>
              <a:rPr lang="fi-FI" dirty="0"/>
              <a:t> </a:t>
            </a:r>
            <a:r>
              <a:rPr lang="fi-FI" dirty="0" err="1"/>
              <a:t>tankningsstationen</a:t>
            </a:r>
            <a:r>
              <a:rPr lang="fi-FI" dirty="0"/>
              <a:t> </a:t>
            </a:r>
            <a:r>
              <a:rPr lang="fi-FI" dirty="0" err="1"/>
              <a:t>och</a:t>
            </a:r>
            <a:r>
              <a:rPr lang="fi-FI" dirty="0"/>
              <a:t> </a:t>
            </a:r>
            <a:r>
              <a:rPr lang="fi-FI" dirty="0" err="1"/>
              <a:t>är</a:t>
            </a:r>
            <a:r>
              <a:rPr lang="fi-FI" dirty="0"/>
              <a:t> </a:t>
            </a:r>
            <a:r>
              <a:rPr lang="fi-FI" dirty="0" err="1"/>
              <a:t>färdig</a:t>
            </a:r>
            <a:r>
              <a:rPr lang="fi-FI" dirty="0"/>
              <a:t> </a:t>
            </a:r>
            <a:r>
              <a:rPr lang="fi-FI" dirty="0" err="1"/>
              <a:t>att</a:t>
            </a:r>
            <a:r>
              <a:rPr lang="fi-FI" dirty="0"/>
              <a:t> </a:t>
            </a:r>
            <a:r>
              <a:rPr lang="fi-FI" dirty="0" err="1"/>
              <a:t>användas</a:t>
            </a:r>
            <a:r>
              <a:rPr lang="fi-FI" dirty="0"/>
              <a:t> </a:t>
            </a:r>
            <a:r>
              <a:rPr lang="fi-FI" dirty="0" err="1"/>
              <a:t>som</a:t>
            </a:r>
            <a:r>
              <a:rPr lang="fi-FI" dirty="0"/>
              <a:t> </a:t>
            </a:r>
            <a:r>
              <a:rPr lang="fi-FI" dirty="0" err="1"/>
              <a:t>fordonsbränsle</a:t>
            </a:r>
            <a:r>
              <a:rPr lang="fi-FI" dirty="0"/>
              <a:t> i </a:t>
            </a:r>
            <a:r>
              <a:rPr lang="fi-FI" dirty="0" err="1"/>
              <a:t>personbilar</a:t>
            </a:r>
            <a:r>
              <a:rPr lang="fi-FI" dirty="0"/>
              <a:t>, </a:t>
            </a:r>
            <a:r>
              <a:rPr lang="fi-FI" dirty="0" err="1"/>
              <a:t>lastbilar</a:t>
            </a:r>
            <a:r>
              <a:rPr lang="fi-FI" dirty="0"/>
              <a:t>, </a:t>
            </a:r>
            <a:r>
              <a:rPr lang="fi-FI" dirty="0" err="1"/>
              <a:t>sopbilar</a:t>
            </a:r>
            <a:r>
              <a:rPr lang="fi-FI" dirty="0"/>
              <a:t> </a:t>
            </a:r>
            <a:r>
              <a:rPr lang="fi-FI" dirty="0" err="1"/>
              <a:t>och</a:t>
            </a:r>
            <a:r>
              <a:rPr lang="fi-FI" dirty="0"/>
              <a:t> Vasa </a:t>
            </a:r>
            <a:r>
              <a:rPr lang="fi-FI" dirty="0" err="1"/>
              <a:t>stads</a:t>
            </a:r>
            <a:r>
              <a:rPr lang="fi-FI" dirty="0"/>
              <a:t> </a:t>
            </a:r>
            <a:r>
              <a:rPr lang="fi-FI" dirty="0" err="1"/>
              <a:t>tolv</a:t>
            </a:r>
            <a:r>
              <a:rPr lang="fi-FI" dirty="0"/>
              <a:t> </a:t>
            </a:r>
            <a:r>
              <a:rPr lang="fi-FI" dirty="0" err="1"/>
              <a:t>biogasbussar</a:t>
            </a:r>
            <a:r>
              <a:rPr lang="fi-FI" dirty="0"/>
              <a:t>.</a:t>
            </a:r>
          </a:p>
          <a:p>
            <a:r>
              <a:rPr lang="fi-FI" dirty="0" err="1"/>
              <a:t>Rötningsresten</a:t>
            </a:r>
            <a:r>
              <a:rPr lang="fi-FI" dirty="0"/>
              <a:t> </a:t>
            </a:r>
            <a:r>
              <a:rPr lang="fi-FI" dirty="0" err="1"/>
              <a:t>som</a:t>
            </a:r>
            <a:r>
              <a:rPr lang="fi-FI" dirty="0"/>
              <a:t> </a:t>
            </a:r>
            <a:r>
              <a:rPr lang="fi-FI" dirty="0" err="1"/>
              <a:t>lämnar</a:t>
            </a:r>
            <a:r>
              <a:rPr lang="fi-FI" dirty="0"/>
              <a:t> </a:t>
            </a:r>
            <a:r>
              <a:rPr lang="fi-FI" dirty="0" err="1"/>
              <a:t>kvar</a:t>
            </a:r>
            <a:r>
              <a:rPr lang="fi-FI" dirty="0"/>
              <a:t> </a:t>
            </a:r>
            <a:r>
              <a:rPr lang="fi-FI" dirty="0" err="1"/>
              <a:t>tas</a:t>
            </a:r>
            <a:r>
              <a:rPr lang="fi-FI" dirty="0"/>
              <a:t> </a:t>
            </a:r>
            <a:r>
              <a:rPr lang="fi-FI" dirty="0" err="1"/>
              <a:t>ut</a:t>
            </a:r>
            <a:r>
              <a:rPr lang="fi-FI" dirty="0"/>
              <a:t> i </a:t>
            </a:r>
            <a:r>
              <a:rPr lang="fi-FI" dirty="0" err="1"/>
              <a:t>botten</a:t>
            </a:r>
            <a:r>
              <a:rPr lang="fi-FI" dirty="0"/>
              <a:t> </a:t>
            </a:r>
            <a:r>
              <a:rPr lang="fi-FI" dirty="0" err="1"/>
              <a:t>på</a:t>
            </a:r>
            <a:r>
              <a:rPr lang="fi-FI" dirty="0"/>
              <a:t> </a:t>
            </a:r>
            <a:r>
              <a:rPr lang="fi-FI" dirty="0" err="1"/>
              <a:t>reaktorn</a:t>
            </a:r>
            <a:r>
              <a:rPr lang="fi-FI" dirty="0"/>
              <a:t> </a:t>
            </a:r>
            <a:r>
              <a:rPr lang="fi-FI" dirty="0" err="1"/>
              <a:t>och</a:t>
            </a:r>
            <a:r>
              <a:rPr lang="fi-FI" dirty="0"/>
              <a:t> </a:t>
            </a:r>
            <a:r>
              <a:rPr lang="fi-FI" dirty="0" err="1"/>
              <a:t>läggs</a:t>
            </a:r>
            <a:r>
              <a:rPr lang="fi-FI" dirty="0"/>
              <a:t> </a:t>
            </a:r>
            <a:r>
              <a:rPr lang="fi-FI" dirty="0" err="1"/>
              <a:t>ut</a:t>
            </a:r>
            <a:r>
              <a:rPr lang="fi-FI" dirty="0"/>
              <a:t> </a:t>
            </a:r>
            <a:r>
              <a:rPr lang="fi-FI" dirty="0" err="1"/>
              <a:t>på</a:t>
            </a:r>
            <a:r>
              <a:rPr lang="fi-FI" dirty="0"/>
              <a:t> </a:t>
            </a:r>
            <a:r>
              <a:rPr lang="fi-FI" dirty="0" err="1"/>
              <a:t>gården</a:t>
            </a:r>
            <a:r>
              <a:rPr lang="fi-FI" dirty="0"/>
              <a:t> i </a:t>
            </a:r>
            <a:r>
              <a:rPr lang="fi-FI" dirty="0" err="1"/>
              <a:t>långa</a:t>
            </a:r>
            <a:r>
              <a:rPr lang="fi-FI" dirty="0"/>
              <a:t> </a:t>
            </a:r>
            <a:r>
              <a:rPr lang="fi-FI" dirty="0" err="1"/>
              <a:t>strängar</a:t>
            </a:r>
            <a:r>
              <a:rPr lang="fi-FI" dirty="0"/>
              <a:t>. </a:t>
            </a:r>
            <a:r>
              <a:rPr lang="fi-FI" dirty="0" err="1"/>
              <a:t>Där</a:t>
            </a:r>
            <a:r>
              <a:rPr lang="fi-FI" dirty="0"/>
              <a:t> </a:t>
            </a:r>
            <a:r>
              <a:rPr lang="fi-FI" dirty="0" err="1"/>
              <a:t>ligger</a:t>
            </a:r>
            <a:r>
              <a:rPr lang="fi-FI" dirty="0"/>
              <a:t> de 2-3 </a:t>
            </a:r>
            <a:r>
              <a:rPr lang="fi-FI" dirty="0" err="1"/>
              <a:t>år</a:t>
            </a:r>
            <a:r>
              <a:rPr lang="fi-FI" dirty="0"/>
              <a:t> </a:t>
            </a:r>
            <a:r>
              <a:rPr lang="fi-FI" dirty="0" err="1"/>
              <a:t>och</a:t>
            </a:r>
            <a:r>
              <a:rPr lang="fi-FI" dirty="0"/>
              <a:t> </a:t>
            </a:r>
            <a:r>
              <a:rPr lang="fi-FI" dirty="0" err="1"/>
              <a:t>komposteras</a:t>
            </a:r>
            <a:r>
              <a:rPr lang="fi-FI" dirty="0"/>
              <a:t> </a:t>
            </a:r>
            <a:r>
              <a:rPr lang="fi-FI" dirty="0" err="1"/>
              <a:t>till</a:t>
            </a:r>
            <a:r>
              <a:rPr lang="fi-FI" dirty="0"/>
              <a:t> </a:t>
            </a:r>
            <a:r>
              <a:rPr lang="fi-FI" dirty="0" err="1"/>
              <a:t>trädgårdsjord</a:t>
            </a:r>
            <a:r>
              <a:rPr lang="fi-FI" dirty="0"/>
              <a:t>. </a:t>
            </a:r>
            <a:r>
              <a:rPr lang="fi-FI" dirty="0" err="1"/>
              <a:t>Genom</a:t>
            </a:r>
            <a:r>
              <a:rPr lang="fi-FI" dirty="0"/>
              <a:t> </a:t>
            </a:r>
            <a:r>
              <a:rPr lang="fi-FI" dirty="0" err="1"/>
              <a:t>att</a:t>
            </a:r>
            <a:r>
              <a:rPr lang="fi-FI" dirty="0"/>
              <a:t> </a:t>
            </a:r>
            <a:r>
              <a:rPr lang="fi-FI" dirty="0" err="1"/>
              <a:t>kompostera</a:t>
            </a:r>
            <a:r>
              <a:rPr lang="fi-FI" dirty="0"/>
              <a:t> </a:t>
            </a:r>
            <a:r>
              <a:rPr lang="fi-FI" dirty="0" err="1"/>
              <a:t>bioavfall</a:t>
            </a:r>
            <a:r>
              <a:rPr lang="fi-FI" dirty="0"/>
              <a:t> </a:t>
            </a:r>
            <a:r>
              <a:rPr lang="fi-FI" dirty="0" err="1"/>
              <a:t>hålls</a:t>
            </a:r>
            <a:r>
              <a:rPr lang="fi-FI" dirty="0"/>
              <a:t> </a:t>
            </a:r>
            <a:r>
              <a:rPr lang="fi-FI" dirty="0" err="1"/>
              <a:t>viktiga</a:t>
            </a:r>
            <a:r>
              <a:rPr lang="fi-FI" dirty="0"/>
              <a:t> </a:t>
            </a:r>
            <a:r>
              <a:rPr lang="fi-FI" dirty="0" err="1"/>
              <a:t>näringsämnen</a:t>
            </a:r>
            <a:r>
              <a:rPr lang="fi-FI" dirty="0"/>
              <a:t> </a:t>
            </a:r>
            <a:r>
              <a:rPr lang="fi-FI" dirty="0" err="1"/>
              <a:t>från</a:t>
            </a:r>
            <a:r>
              <a:rPr lang="fi-FI" dirty="0"/>
              <a:t> </a:t>
            </a:r>
            <a:r>
              <a:rPr lang="fi-FI" dirty="0" err="1"/>
              <a:t>maten</a:t>
            </a:r>
            <a:r>
              <a:rPr lang="fi-FI" dirty="0"/>
              <a:t> i ett </a:t>
            </a:r>
            <a:r>
              <a:rPr lang="fi-FI" dirty="0" err="1"/>
              <a:t>kretslopp</a:t>
            </a:r>
            <a:r>
              <a:rPr lang="fi-FI" dirty="0"/>
              <a:t>.</a:t>
            </a:r>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9</a:t>
            </a:fld>
            <a:endParaRPr lang="fi-FI"/>
          </a:p>
        </p:txBody>
      </p:sp>
    </p:spTree>
    <p:extLst>
      <p:ext uri="{BB962C8B-B14F-4D97-AF65-F5344CB8AC3E}">
        <p14:creationId xmlns:p14="http://schemas.microsoft.com/office/powerpoint/2010/main" val="3430390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får sättas hit? </a:t>
            </a:r>
            <a:r>
              <a:rPr lang="sv-SE" dirty="0"/>
              <a:t>Sådant som kommer i postlådan; tidningar, reklamblad, kuvert. Även magasin och pocketböcker utan pärm.</a:t>
            </a:r>
          </a:p>
          <a:p>
            <a:r>
              <a:rPr lang="sv-SE" b="1" dirty="0"/>
              <a:t>Vart ska det föras? </a:t>
            </a:r>
            <a:r>
              <a:rPr lang="sv-SE" b="0" dirty="0"/>
              <a:t>Ek</a:t>
            </a:r>
            <a:r>
              <a:rPr lang="sv-SE" dirty="0"/>
              <a:t>opunkterna eller pappersinsamlingen hemma på gården</a:t>
            </a:r>
          </a:p>
          <a:p>
            <a:r>
              <a:rPr lang="sv-SE" b="1" dirty="0"/>
              <a:t>Återvinning: </a:t>
            </a:r>
            <a:r>
              <a:rPr lang="sv-SE" dirty="0"/>
              <a:t>Av papper gör man nya pappersprodukter så som tidningar, wc-papper och wc-pappershylsor</a:t>
            </a:r>
          </a:p>
          <a:p>
            <a:r>
              <a:rPr lang="sv-SE" b="1" dirty="0"/>
              <a:t>Lägg inte i pappersinsamlingen: </a:t>
            </a:r>
            <a:r>
              <a:rPr lang="sv-SE" dirty="0"/>
              <a:t>Papp, kartong, presentpapper</a:t>
            </a:r>
            <a:endParaRPr lang="sv-FI"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10</a:t>
            </a:fld>
            <a:endParaRPr lang="fi-FI"/>
          </a:p>
        </p:txBody>
      </p:sp>
    </p:spTree>
    <p:extLst>
      <p:ext uri="{BB962C8B-B14F-4D97-AF65-F5344CB8AC3E}">
        <p14:creationId xmlns:p14="http://schemas.microsoft.com/office/powerpoint/2010/main" val="357302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Alla metallföremål och föremål som till största delen består av metall.</a:t>
            </a:r>
          </a:p>
          <a:p>
            <a:r>
              <a:rPr lang="sv-SE" b="1" dirty="0"/>
              <a:t>Vart ska det föras? </a:t>
            </a:r>
            <a:r>
              <a:rPr lang="sv-SE" b="0" dirty="0"/>
              <a:t>Ek</a:t>
            </a:r>
            <a:r>
              <a:rPr lang="sv-SE" dirty="0"/>
              <a:t>opunkterna eller metallinsamlingen hemma på gården</a:t>
            </a:r>
          </a:p>
          <a:p>
            <a:r>
              <a:rPr lang="sv-SE" b="1" dirty="0"/>
              <a:t>Återvinning: </a:t>
            </a:r>
            <a:r>
              <a:rPr lang="sv-SE" dirty="0"/>
              <a:t>Av metall gör man nya metallprodukter. Metall går att återvinnas hur länge som helst.</a:t>
            </a:r>
          </a:p>
          <a:p>
            <a:r>
              <a:rPr lang="sv-SE" b="1" dirty="0"/>
              <a:t>Lägg inte i metallinsamlingen: </a:t>
            </a:r>
            <a:r>
              <a:rPr lang="sv-SE" dirty="0"/>
              <a:t>Metallförpackningar med innehåll, t.ex. mat eller farligt avfall.</a:t>
            </a:r>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11</a:t>
            </a:fld>
            <a:endParaRPr lang="fi-FI"/>
          </a:p>
        </p:txBody>
      </p:sp>
    </p:spTree>
    <p:extLst>
      <p:ext uri="{BB962C8B-B14F-4D97-AF65-F5344CB8AC3E}">
        <p14:creationId xmlns:p14="http://schemas.microsoft.com/office/powerpoint/2010/main" val="291285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får sättas hit? </a:t>
            </a:r>
            <a:r>
              <a:rPr lang="sv-SE" dirty="0"/>
              <a:t>Ursköljda glasburkar och glasflaskor (utan pant)</a:t>
            </a:r>
          </a:p>
          <a:p>
            <a:r>
              <a:rPr lang="sv-SE" b="1" dirty="0"/>
              <a:t>Vart ska det föras? </a:t>
            </a:r>
            <a:r>
              <a:rPr lang="sv-SE" b="0" dirty="0"/>
              <a:t>Ek</a:t>
            </a:r>
            <a:r>
              <a:rPr lang="sv-SE" dirty="0"/>
              <a:t>opunkterna eller glasinsamlingen hemma</a:t>
            </a:r>
          </a:p>
          <a:p>
            <a:r>
              <a:rPr lang="sv-SE" b="1" dirty="0"/>
              <a:t>Återvinning: </a:t>
            </a:r>
            <a:r>
              <a:rPr lang="sv-SE" dirty="0"/>
              <a:t>Av returglas görs nya glasflaskor och –burkar.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Lägg inte i glasinsamlingen: </a:t>
            </a:r>
            <a:r>
              <a:rPr lang="sv-SE" dirty="0"/>
              <a:t>Annat glas, så som dricksglas, spegelglas, fönsterglas, porslin osv.</a:t>
            </a:r>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12</a:t>
            </a:fld>
            <a:endParaRPr lang="fi-FI"/>
          </a:p>
        </p:txBody>
      </p:sp>
    </p:spTree>
    <p:extLst>
      <p:ext uri="{BB962C8B-B14F-4D97-AF65-F5344CB8AC3E}">
        <p14:creationId xmlns:p14="http://schemas.microsoft.com/office/powerpoint/2010/main" val="255071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Rena och torra plastförpackningar. En förpackning har innehållit något när man köpt 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dirty="0"/>
              <a:t>Samlas in vid åtta ekopunkter på vårt område: </a:t>
            </a:r>
            <a:r>
              <a:rPr lang="sv-SE" sz="1200" dirty="0">
                <a:solidFill>
                  <a:schemeClr val="tx1"/>
                </a:solidFill>
                <a:latin typeface="+mn-lt"/>
              </a:rPr>
              <a:t>Smedsby UF, Malax </a:t>
            </a:r>
            <a:r>
              <a:rPr lang="sv-SE" sz="1200" dirty="0" err="1">
                <a:solidFill>
                  <a:schemeClr val="tx1"/>
                </a:solidFill>
                <a:latin typeface="+mn-lt"/>
              </a:rPr>
              <a:t>S-market</a:t>
            </a:r>
            <a:r>
              <a:rPr lang="sv-SE" sz="1200" dirty="0">
                <a:solidFill>
                  <a:schemeClr val="tx1"/>
                </a:solidFill>
                <a:latin typeface="+mn-lt"/>
              </a:rPr>
              <a:t>, Prisma, Citymarket Stenhaga, </a:t>
            </a:r>
            <a:r>
              <a:rPr lang="sv-SE" sz="1200" dirty="0" err="1">
                <a:solidFill>
                  <a:schemeClr val="tx1"/>
                </a:solidFill>
                <a:latin typeface="+mn-lt"/>
              </a:rPr>
              <a:t>Lidl</a:t>
            </a:r>
            <a:r>
              <a:rPr lang="sv-SE" sz="1200" dirty="0">
                <a:solidFill>
                  <a:schemeClr val="tx1"/>
                </a:solidFill>
                <a:latin typeface="+mn-lt"/>
              </a:rPr>
              <a:t> Melmo, </a:t>
            </a:r>
            <a:r>
              <a:rPr lang="sv-SE" sz="1200" dirty="0" err="1">
                <a:solidFill>
                  <a:schemeClr val="tx1"/>
                </a:solidFill>
                <a:latin typeface="+mn-lt"/>
              </a:rPr>
              <a:t>S-market</a:t>
            </a:r>
            <a:r>
              <a:rPr lang="sv-SE" sz="1200" dirty="0">
                <a:solidFill>
                  <a:schemeClr val="tx1"/>
                </a:solidFill>
                <a:latin typeface="+mn-lt"/>
              </a:rPr>
              <a:t> </a:t>
            </a:r>
            <a:r>
              <a:rPr lang="sv-SE" sz="1200" dirty="0" err="1">
                <a:solidFill>
                  <a:schemeClr val="tx1"/>
                </a:solidFill>
                <a:latin typeface="+mn-lt"/>
              </a:rPr>
              <a:t>Gerby</a:t>
            </a:r>
            <a:r>
              <a:rPr lang="sv-SE" sz="1200" dirty="0">
                <a:solidFill>
                  <a:schemeClr val="tx1"/>
                </a:solidFill>
                <a:latin typeface="+mn-lt"/>
              </a:rPr>
              <a:t>, Storkyro </a:t>
            </a:r>
            <a:r>
              <a:rPr lang="sv-SE" sz="1200" dirty="0" err="1">
                <a:solidFill>
                  <a:schemeClr val="tx1"/>
                </a:solidFill>
                <a:latin typeface="+mn-lt"/>
              </a:rPr>
              <a:t>S-market</a:t>
            </a:r>
            <a:r>
              <a:rPr lang="sv-SE" sz="1200" dirty="0">
                <a:solidFill>
                  <a:schemeClr val="tx1"/>
                </a:solidFill>
                <a:latin typeface="+mn-lt"/>
              </a:rPr>
              <a:t>, Vörå </a:t>
            </a:r>
            <a:r>
              <a:rPr lang="sv-SE" sz="1200" dirty="0" err="1">
                <a:solidFill>
                  <a:schemeClr val="tx1"/>
                </a:solidFill>
                <a:latin typeface="+mn-lt"/>
              </a:rPr>
              <a:t>S-market</a:t>
            </a:r>
            <a:r>
              <a:rPr lang="sv-SE" sz="1200" dirty="0">
                <a:solidFill>
                  <a:schemeClr val="tx1"/>
                </a:solidFill>
                <a:latin typeface="+mn-lt"/>
              </a:rPr>
              <a:t>.</a:t>
            </a:r>
            <a:endParaRPr lang="sv-SE" dirty="0"/>
          </a:p>
          <a:p>
            <a:r>
              <a:rPr lang="sv-SE" b="1" dirty="0"/>
              <a:t>Återvinning: </a:t>
            </a:r>
            <a:r>
              <a:rPr lang="sv-SE" b="0" dirty="0"/>
              <a:t>Av plast görs olika byggmaterial som rör och plankor samt plastpåsar.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Lägg inte i plastinsamlingen: </a:t>
            </a:r>
            <a:r>
              <a:rPr lang="sv-SE" b="0" dirty="0"/>
              <a:t>Smutsiga plastförpackningar. Andra </a:t>
            </a:r>
            <a:r>
              <a:rPr lang="sv-SE" dirty="0"/>
              <a:t>plastsaker så som tandborstar, plastleksaker, frysaskar osv. är brännbart avfall</a:t>
            </a:r>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14</a:t>
            </a:fld>
            <a:endParaRPr lang="fi-FI"/>
          </a:p>
        </p:txBody>
      </p:sp>
    </p:spTree>
    <p:extLst>
      <p:ext uri="{BB962C8B-B14F-4D97-AF65-F5344CB8AC3E}">
        <p14:creationId xmlns:p14="http://schemas.microsoft.com/office/powerpoint/2010/main" val="2503771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36EBE-406B-3345-BB4D-6D8033D03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18" name="Footer Placeholder 4">
            <a:extLst>
              <a:ext uri="{FF2B5EF4-FFF2-40B4-BE49-F238E27FC236}">
                <a16:creationId xmlns:a16="http://schemas.microsoft.com/office/drawing/2014/main" id="{10E4E40A-B4E3-3440-A516-439569E35735}"/>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21" name="Picture 20">
            <a:extLst>
              <a:ext uri="{FF2B5EF4-FFF2-40B4-BE49-F238E27FC236}">
                <a16:creationId xmlns:a16="http://schemas.microsoft.com/office/drawing/2014/main" id="{7CDB04DC-559C-7143-983D-03B2BA46C7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57476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02DE7E-9A83-4C43-874B-8E7B0484EC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63746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B04639-47E3-2344-AEE1-EF6192BFE9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6347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8F9D75-ED93-7147-BC08-67416C222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87350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accent2"/>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accent2"/>
                </a:solidFill>
              </a:defRPr>
            </a:lvl1p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759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4A8ED0-2BFC-AD4B-9175-E73EB382E0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79934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9882AA-AC78-C04C-BA0B-ADBABAC52B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5365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1790AE-A933-064F-A426-5FACA79FA3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87887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29079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457200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2114252" y="4768775"/>
            <a:ext cx="747539" cy="273844"/>
          </a:xfrm>
        </p:spPr>
        <p:txBody>
          <a:bodyPr/>
          <a:lstStyle/>
          <a:p>
            <a:fld id="{4783BB3E-9BAA-2845-A899-A970575682D7}" type="datetime1">
              <a:rPr lang="fi-FI" smtClean="0"/>
              <a:t>10.7.2020</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628650" y="4767263"/>
            <a:ext cx="982396" cy="273844"/>
          </a:xfrm>
        </p:spPr>
        <p:txBody>
          <a:bodyPr/>
          <a:lstStyle>
            <a:lvl1pPr algn="l">
              <a:defRPr/>
            </a:lvl1pPr>
          </a:lstStyle>
          <a:p>
            <a:r>
              <a:rPr lang="fi-FI"/>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2925200" y="4767263"/>
            <a:ext cx="532166" cy="273844"/>
          </a:xfrm>
        </p:spPr>
        <p:txBody>
          <a:body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Tree>
    <p:extLst>
      <p:ext uri="{BB962C8B-B14F-4D97-AF65-F5344CB8AC3E}">
        <p14:creationId xmlns:p14="http://schemas.microsoft.com/office/powerpoint/2010/main" val="322215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7" name="Picture Placeholder 6">
            <a:extLst>
              <a:ext uri="{FF2B5EF4-FFF2-40B4-BE49-F238E27FC236}">
                <a16:creationId xmlns:a16="http://schemas.microsoft.com/office/drawing/2014/main" id="{89018EEE-1967-E94C-8772-0D5EB3E71A06}"/>
              </a:ext>
            </a:extLst>
          </p:cNvPr>
          <p:cNvSpPr>
            <a:spLocks noGrp="1" noChangeAspect="1"/>
          </p:cNvSpPr>
          <p:nvPr>
            <p:ph type="pic" sz="quarter" idx="15"/>
          </p:nvPr>
        </p:nvSpPr>
        <p:spPr>
          <a:xfrm>
            <a:off x="3885990" y="360846"/>
            <a:ext cx="3086099" cy="2057399"/>
          </a:xfrm>
        </p:spPr>
        <p:txBody>
          <a:bodyPr/>
          <a:lstStyle/>
          <a:p>
            <a:r>
              <a:rPr lang="sv-SE"/>
              <a:t>Klicka på ikonen för att lägga till en bild</a:t>
            </a:r>
            <a:endParaRPr lang="fi-FI"/>
          </a:p>
        </p:txBody>
      </p:sp>
      <p:sp>
        <p:nvSpPr>
          <p:cNvPr id="11" name="Date Placeholder 14">
            <a:extLst>
              <a:ext uri="{FF2B5EF4-FFF2-40B4-BE49-F238E27FC236}">
                <a16:creationId xmlns:a16="http://schemas.microsoft.com/office/drawing/2014/main" id="{3F9258C2-FCCC-4A48-8D5A-D27A23E5FF87}"/>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12" name="Slide Number Placeholder 16">
            <a:extLst>
              <a:ext uri="{FF2B5EF4-FFF2-40B4-BE49-F238E27FC236}">
                <a16:creationId xmlns:a16="http://schemas.microsoft.com/office/drawing/2014/main" id="{0F6F2A77-08A8-BC44-8B9E-E28D0CC7363A}"/>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13" name="Footer Placeholder 4">
            <a:extLst>
              <a:ext uri="{FF2B5EF4-FFF2-40B4-BE49-F238E27FC236}">
                <a16:creationId xmlns:a16="http://schemas.microsoft.com/office/drawing/2014/main" id="{E6650F04-E326-6A49-BF9F-FB59857B442B}"/>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4" name="Picture Placeholder 6">
            <a:extLst>
              <a:ext uri="{FF2B5EF4-FFF2-40B4-BE49-F238E27FC236}">
                <a16:creationId xmlns:a16="http://schemas.microsoft.com/office/drawing/2014/main" id="{B28F9D55-6575-A341-9B58-B74F4A825548}"/>
              </a:ext>
            </a:extLst>
          </p:cNvPr>
          <p:cNvSpPr>
            <a:spLocks noGrp="1" noChangeAspect="1"/>
          </p:cNvSpPr>
          <p:nvPr>
            <p:ph type="pic" sz="quarter" idx="16"/>
          </p:nvPr>
        </p:nvSpPr>
        <p:spPr>
          <a:xfrm>
            <a:off x="5429039" y="2125641"/>
            <a:ext cx="3086099" cy="2057399"/>
          </a:xfrm>
        </p:spPr>
        <p:txBody>
          <a:bodyPr/>
          <a:lstStyle/>
          <a:p>
            <a:r>
              <a:rPr lang="sv-SE"/>
              <a:t>Klicka på ikonen för att lägga till en bild</a:t>
            </a:r>
            <a:endParaRPr lang="fi-FI"/>
          </a:p>
        </p:txBody>
      </p:sp>
    </p:spTree>
    <p:extLst>
      <p:ext uri="{BB962C8B-B14F-4D97-AF65-F5344CB8AC3E}">
        <p14:creationId xmlns:p14="http://schemas.microsoft.com/office/powerpoint/2010/main" val="363507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CC557-3A32-A844-8F2A-D6D6DA7F4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57002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6681215" y="4768775"/>
            <a:ext cx="747539" cy="273844"/>
          </a:xfrm>
        </p:spPr>
        <p:txBody>
          <a:bodyPr/>
          <a:lstStyle>
            <a:lvl1pPr algn="l">
              <a:defRPr/>
            </a:lvl1pPr>
          </a:lstStyle>
          <a:p>
            <a:fld id="{4783BB3E-9BAA-2845-A899-A970575682D7}" type="datetime1">
              <a:rPr lang="fi-FI" smtClean="0"/>
              <a:pPr/>
              <a:t>10.7.2020</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5160603" y="4767263"/>
            <a:ext cx="982396" cy="273844"/>
          </a:xfrm>
        </p:spPr>
        <p:txBody>
          <a:bodyPr/>
          <a:lstStyle>
            <a:lvl1pPr algn="l">
              <a:defRPr/>
            </a:lvl1pPr>
          </a:lstStyle>
          <a:p>
            <a:r>
              <a:rPr lang="fi-FI" dirty="0" err="1"/>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7466332" y="4767263"/>
            <a:ext cx="532166" cy="273844"/>
          </a:xfrm>
        </p:spPr>
        <p:txBody>
          <a:bodyPr/>
          <a:lstStyle>
            <a:lvl1pPr algn="l">
              <a:defRPr/>
            </a:lvl1p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5160603"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5160603"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47CCF276-C7FC-284F-82C5-F81CD4CBB6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7963" y="224778"/>
            <a:ext cx="1800225" cy="382466"/>
          </a:xfrm>
          <a:prstGeom prst="rect">
            <a:avLst/>
          </a:prstGeom>
        </p:spPr>
      </p:pic>
    </p:spTree>
    <p:extLst>
      <p:ext uri="{BB962C8B-B14F-4D97-AF65-F5344CB8AC3E}">
        <p14:creationId xmlns:p14="http://schemas.microsoft.com/office/powerpoint/2010/main" val="91919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629842" y="1878806"/>
            <a:ext cx="3868340"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1878806"/>
            <a:ext cx="3887391"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6" name="Footer Placeholder 4">
            <a:extLst>
              <a:ext uri="{FF2B5EF4-FFF2-40B4-BE49-F238E27FC236}">
                <a16:creationId xmlns:a16="http://schemas.microsoft.com/office/drawing/2014/main" id="{B04DD3DC-A4D7-E041-B72E-2F78421490AF}"/>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7" name="Title 1">
            <a:extLst>
              <a:ext uri="{FF2B5EF4-FFF2-40B4-BE49-F238E27FC236}">
                <a16:creationId xmlns:a16="http://schemas.microsoft.com/office/drawing/2014/main" id="{CD68BB49-20F9-C147-87AE-9979431FF54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8" name="Date Placeholder 14">
            <a:extLst>
              <a:ext uri="{FF2B5EF4-FFF2-40B4-BE49-F238E27FC236}">
                <a16:creationId xmlns:a16="http://schemas.microsoft.com/office/drawing/2014/main" id="{E462AA07-72C7-4E4D-A5EE-70161EE4498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19" name="Slide Number Placeholder 16">
            <a:extLst>
              <a:ext uri="{FF2B5EF4-FFF2-40B4-BE49-F238E27FC236}">
                <a16:creationId xmlns:a16="http://schemas.microsoft.com/office/drawing/2014/main" id="{FDFEDFCF-7C6C-1947-8931-349FBC79B8C7}"/>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15150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a:prstGeom prst="rect">
            <a:avLst/>
          </a:prstGeom>
        </p:spPr>
        <p:txBody>
          <a:bodyPr anchor="b"/>
          <a:lstStyle>
            <a:lvl1pPr>
              <a:defRPr sz="2400">
                <a:solidFill>
                  <a:schemeClr val="tx2"/>
                </a:solidFill>
                <a:latin typeface="+mn-lt"/>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741758"/>
            <a:ext cx="4629150" cy="3654030"/>
          </a:xfrm>
        </p:spPr>
        <p:txBody>
          <a:bodyPr/>
          <a:lstStyle>
            <a:lvl1pPr>
              <a:defRPr sz="2400">
                <a:solidFill>
                  <a:schemeClr val="tx2"/>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14" name="Footer Placeholder 4">
            <a:extLst>
              <a:ext uri="{FF2B5EF4-FFF2-40B4-BE49-F238E27FC236}">
                <a16:creationId xmlns:a16="http://schemas.microsoft.com/office/drawing/2014/main" id="{24742CE0-840C-664B-9519-4C821860528A}"/>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998D667-69CC-3B4B-86FC-86E94A654AB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16" name="Slide Number Placeholder 16">
            <a:extLst>
              <a:ext uri="{FF2B5EF4-FFF2-40B4-BE49-F238E27FC236}">
                <a16:creationId xmlns:a16="http://schemas.microsoft.com/office/drawing/2014/main" id="{EB14F279-0743-084B-B811-583C766AF6A8}"/>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5254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2285B4-70B9-4D48-854A-3EB12B3DD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85700E5D-E931-CE43-88B8-67ACA604259C}"/>
              </a:ext>
            </a:extLst>
          </p:cNvPr>
          <p:cNvPicPr>
            <a:picLocks noChangeAspect="1"/>
          </p:cNvPicPr>
          <p:nvPr userDrawn="1"/>
        </p:nvPicPr>
        <p:blipFill>
          <a:blip r:embed="rId3"/>
          <a:stretch>
            <a:fillRect/>
          </a:stretch>
        </p:blipFill>
        <p:spPr>
          <a:xfrm>
            <a:off x="1517650" y="1206500"/>
            <a:ext cx="6108700" cy="2730500"/>
          </a:xfrm>
          <a:prstGeom prst="rect">
            <a:avLst/>
          </a:prstGeom>
        </p:spPr>
      </p:pic>
      <p:pic>
        <p:nvPicPr>
          <p:cNvPr id="9" name="Picture 8">
            <a:extLst>
              <a:ext uri="{FF2B5EF4-FFF2-40B4-BE49-F238E27FC236}">
                <a16:creationId xmlns:a16="http://schemas.microsoft.com/office/drawing/2014/main" id="{814A0072-678D-384C-9CAF-7415728C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90" y="4201621"/>
            <a:ext cx="1143659" cy="774979"/>
          </a:xfrm>
          <a:prstGeom prst="rect">
            <a:avLst/>
          </a:prstGeom>
        </p:spPr>
      </p:pic>
    </p:spTree>
    <p:extLst>
      <p:ext uri="{BB962C8B-B14F-4D97-AF65-F5344CB8AC3E}">
        <p14:creationId xmlns:p14="http://schemas.microsoft.com/office/powerpoint/2010/main" val="186347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978079B8-EB1E-674F-8943-BB8FF7A465FC}"/>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2" name="Date Placeholder 14">
            <a:extLst>
              <a:ext uri="{FF2B5EF4-FFF2-40B4-BE49-F238E27FC236}">
                <a16:creationId xmlns:a16="http://schemas.microsoft.com/office/drawing/2014/main" id="{81440818-F9FF-1D4D-BE3F-B747F73F2683}"/>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13" name="Slide Number Placeholder 16">
            <a:extLst>
              <a:ext uri="{FF2B5EF4-FFF2-40B4-BE49-F238E27FC236}">
                <a16:creationId xmlns:a16="http://schemas.microsoft.com/office/drawing/2014/main" id="{86DCD401-46A2-D64B-AE46-EAE1F613FF60}"/>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3" name="Picture Placeholder 2">
            <a:extLst>
              <a:ext uri="{FF2B5EF4-FFF2-40B4-BE49-F238E27FC236}">
                <a16:creationId xmlns:a16="http://schemas.microsoft.com/office/drawing/2014/main" id="{82AFFE8A-CB49-CE45-A765-53E45829624F}"/>
              </a:ext>
            </a:extLst>
          </p:cNvPr>
          <p:cNvSpPr>
            <a:spLocks noGrp="1"/>
          </p:cNvSpPr>
          <p:nvPr>
            <p:ph type="pic" sz="quarter" idx="13"/>
          </p:nvPr>
        </p:nvSpPr>
        <p:spPr>
          <a:xfrm>
            <a:off x="0" y="0"/>
            <a:ext cx="9144000" cy="5143500"/>
          </a:xfrm>
        </p:spPr>
        <p:txBody>
          <a:bodyPr/>
          <a:lstStyle/>
          <a:p>
            <a:r>
              <a:rPr lang="sv-SE"/>
              <a:t>Klicka på ikonen för att lägga till en bild</a:t>
            </a:r>
            <a:endParaRPr lang="fi-FI"/>
          </a:p>
        </p:txBody>
      </p:sp>
      <p:pic>
        <p:nvPicPr>
          <p:cNvPr id="6" name="Picture 5">
            <a:extLst>
              <a:ext uri="{FF2B5EF4-FFF2-40B4-BE49-F238E27FC236}">
                <a16:creationId xmlns:a16="http://schemas.microsoft.com/office/drawing/2014/main" id="{6A165204-3AA2-3D4C-831B-0B016922B0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990" y="4476930"/>
            <a:ext cx="740436" cy="505605"/>
          </a:xfrm>
          <a:prstGeom prst="rect">
            <a:avLst/>
          </a:prstGeom>
        </p:spPr>
      </p:pic>
    </p:spTree>
    <p:extLst>
      <p:ext uri="{BB962C8B-B14F-4D97-AF65-F5344CB8AC3E}">
        <p14:creationId xmlns:p14="http://schemas.microsoft.com/office/powerpoint/2010/main" val="15828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A picture containing object&#10;&#10;Description automatically generated">
            <a:extLst>
              <a:ext uri="{FF2B5EF4-FFF2-40B4-BE49-F238E27FC236}">
                <a16:creationId xmlns:a16="http://schemas.microsoft.com/office/drawing/2014/main" id="{AAF26E54-2D99-4145-9017-69F18D9A3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6825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0A2F9-4E14-4941-AEDC-D0C9FE1473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47174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46FE3-F099-F643-A762-EF26036DE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90960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74711-5198-0A44-9E36-A440CB6A4E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7599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814C3B-1F7B-EB43-BDE3-51E3B2FF6D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2316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3F7607-5686-8840-9221-559A2A721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3695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D923B3-FE29-4B4B-95EF-9E41BA209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3241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Date Placeholder 3">
            <a:extLst>
              <a:ext uri="{FF2B5EF4-FFF2-40B4-BE49-F238E27FC236}">
                <a16:creationId xmlns:a16="http://schemas.microsoft.com/office/drawing/2014/main" id="{2B107B71-CF30-514E-A9BA-CB47143EAA92}"/>
              </a:ext>
            </a:extLst>
          </p:cNvPr>
          <p:cNvSpPr>
            <a:spLocks noGrp="1"/>
          </p:cNvSpPr>
          <p:nvPr>
            <p:ph type="dt" sz="half" idx="2"/>
          </p:nvPr>
        </p:nvSpPr>
        <p:spPr>
          <a:xfrm>
            <a:off x="7389157" y="4493419"/>
            <a:ext cx="1126192" cy="273844"/>
          </a:xfrm>
          <a:prstGeom prst="rect">
            <a:avLst/>
          </a:prstGeom>
        </p:spPr>
        <p:txBody>
          <a:bodyPr/>
          <a:lstStyle>
            <a:lvl1pPr algn="r">
              <a:defRPr sz="1000">
                <a:solidFill>
                  <a:schemeClr val="accent2"/>
                </a:solidFill>
              </a:defRPr>
            </a:lvl1pPr>
          </a:lstStyle>
          <a:p>
            <a:fld id="{4783BB3E-9BAA-2845-A899-A970575682D7}" type="datetime1">
              <a:rPr lang="fi-FI" smtClean="0"/>
              <a:t>10.7.2020</a:t>
            </a:fld>
            <a:endParaRPr lang="fi-FI" dirty="0"/>
          </a:p>
        </p:txBody>
      </p:sp>
      <p:sp>
        <p:nvSpPr>
          <p:cNvPr id="12" name="Footer Placeholder 4">
            <a:extLst>
              <a:ext uri="{FF2B5EF4-FFF2-40B4-BE49-F238E27FC236}">
                <a16:creationId xmlns:a16="http://schemas.microsoft.com/office/drawing/2014/main" id="{C4ADE2A4-FDD9-624F-ADCE-26983F549BB0}"/>
              </a:ext>
            </a:extLst>
          </p:cNvPr>
          <p:cNvSpPr>
            <a:spLocks noGrp="1"/>
          </p:cNvSpPr>
          <p:nvPr>
            <p:ph type="ftr" sz="quarter" idx="3"/>
          </p:nvPr>
        </p:nvSpPr>
        <p:spPr>
          <a:xfrm>
            <a:off x="3028950" y="4767263"/>
            <a:ext cx="3086100" cy="273844"/>
          </a:xfrm>
          <a:prstGeom prst="rect">
            <a:avLst/>
          </a:prstGeom>
        </p:spPr>
        <p:txBody>
          <a:bodyPr/>
          <a:lstStyle>
            <a:lvl1pPr algn="ctr">
              <a:defRPr sz="1000">
                <a:solidFill>
                  <a:schemeClr val="tx2"/>
                </a:solidFill>
              </a:defRPr>
            </a:lvl1pPr>
          </a:lstStyle>
          <a:p>
            <a:r>
              <a:rPr lang="fi-FI"/>
              <a:t>stormossen.fi</a:t>
            </a:r>
            <a:endParaRPr lang="fi-FI" dirty="0"/>
          </a:p>
        </p:txBody>
      </p:sp>
      <p:sp>
        <p:nvSpPr>
          <p:cNvPr id="13" name="Slide Number Placeholder 5">
            <a:extLst>
              <a:ext uri="{FF2B5EF4-FFF2-40B4-BE49-F238E27FC236}">
                <a16:creationId xmlns:a16="http://schemas.microsoft.com/office/drawing/2014/main" id="{FD843E35-3CF7-B847-935B-9E86F6D700E8}"/>
              </a:ext>
            </a:extLst>
          </p:cNvPr>
          <p:cNvSpPr>
            <a:spLocks noGrp="1"/>
          </p:cNvSpPr>
          <p:nvPr>
            <p:ph type="sldNum" sz="quarter" idx="4"/>
          </p:nvPr>
        </p:nvSpPr>
        <p:spPr>
          <a:xfrm>
            <a:off x="7389158" y="4767263"/>
            <a:ext cx="1126191" cy="273844"/>
          </a:xfrm>
          <a:prstGeom prst="rect">
            <a:avLst/>
          </a:prstGeom>
        </p:spPr>
        <p:txBody>
          <a:bodyPr/>
          <a:lstStyle>
            <a:lvl1pPr algn="r">
              <a:defRPr sz="1000">
                <a:solidFill>
                  <a:schemeClr val="accent2"/>
                </a:solidFill>
              </a:defRPr>
            </a:lvl1pPr>
          </a:lstStyle>
          <a:p>
            <a:fld id="{98292C0A-FEB2-3D4C-834B-E9E82EB6286D}" type="slidenum">
              <a:rPr lang="fi-FI" smtClean="0"/>
              <a:pPr/>
              <a:t>‹#›</a:t>
            </a:fld>
            <a:endParaRPr lang="fi-FI" dirty="0"/>
          </a:p>
        </p:txBody>
      </p:sp>
      <p:pic>
        <p:nvPicPr>
          <p:cNvPr id="18" name="Picture 17">
            <a:extLst>
              <a:ext uri="{FF2B5EF4-FFF2-40B4-BE49-F238E27FC236}">
                <a16:creationId xmlns:a16="http://schemas.microsoft.com/office/drawing/2014/main" id="{EC543F58-9AC0-0447-9050-91DBCD36868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2530030615"/>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75" r:id="rId4"/>
    <p:sldLayoutId id="2147483679" r:id="rId5"/>
    <p:sldLayoutId id="2147483680" r:id="rId6"/>
    <p:sldLayoutId id="2147483662" r:id="rId7"/>
    <p:sldLayoutId id="2147483681" r:id="rId8"/>
    <p:sldLayoutId id="2147483682" r:id="rId9"/>
    <p:sldLayoutId id="2147483678" r:id="rId10"/>
    <p:sldLayoutId id="2147483683" r:id="rId11"/>
    <p:sldLayoutId id="2147483674" r:id="rId12"/>
    <p:sldLayoutId id="2147483677" r:id="rId13"/>
    <p:sldLayoutId id="2147483664" r:id="rId14"/>
    <p:sldLayoutId id="2147483685" r:id="rId15"/>
    <p:sldLayoutId id="2147483686" r:id="rId16"/>
    <p:sldLayoutId id="2147483684" r:id="rId17"/>
    <p:sldLayoutId id="2147483671" r:id="rId18"/>
    <p:sldLayoutId id="2147483673" r:id="rId19"/>
    <p:sldLayoutId id="2147483672" r:id="rId20"/>
    <p:sldLayoutId id="2147483665" r:id="rId21"/>
    <p:sldLayoutId id="2147483668" r:id="rId22"/>
    <p:sldLayoutId id="2147483667" r:id="rId23"/>
    <p:sldLayoutId id="2147483687" r:id="rId24"/>
  </p:sldLayoutIdLst>
  <p:hf sldNum="0"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00F14-25FA-7D43-84B4-DC060EE6ABCC}"/>
              </a:ext>
            </a:extLst>
          </p:cNvPr>
          <p:cNvSpPr>
            <a:spLocks noGrp="1"/>
          </p:cNvSpPr>
          <p:nvPr>
            <p:ph type="ctrTitle"/>
          </p:nvPr>
        </p:nvSpPr>
        <p:spPr/>
        <p:txBody>
          <a:bodyPr/>
          <a:lstStyle/>
          <a:p>
            <a:r>
              <a:rPr lang="fi-FI" dirty="0" err="1"/>
              <a:t>Sortering</a:t>
            </a:r>
            <a:r>
              <a:rPr lang="fi-FI" dirty="0"/>
              <a:t> </a:t>
            </a:r>
            <a:r>
              <a:rPr lang="fi-FI" dirty="0" err="1"/>
              <a:t>och</a:t>
            </a:r>
            <a:r>
              <a:rPr lang="fi-FI" dirty="0"/>
              <a:t> </a:t>
            </a:r>
            <a:r>
              <a:rPr lang="fi-FI" dirty="0" err="1"/>
              <a:t>återvinning</a:t>
            </a:r>
            <a:endParaRPr lang="fi-FI" dirty="0"/>
          </a:p>
        </p:txBody>
      </p:sp>
      <p:sp>
        <p:nvSpPr>
          <p:cNvPr id="5" name="Subtitle 4">
            <a:extLst>
              <a:ext uri="{FF2B5EF4-FFF2-40B4-BE49-F238E27FC236}">
                <a16:creationId xmlns:a16="http://schemas.microsoft.com/office/drawing/2014/main" id="{88F5D987-70CD-9548-A4F1-1BCBCCDF5A87}"/>
              </a:ext>
            </a:extLst>
          </p:cNvPr>
          <p:cNvSpPr>
            <a:spLocks noGrp="1"/>
          </p:cNvSpPr>
          <p:nvPr>
            <p:ph type="subTitle" idx="1"/>
          </p:nvPr>
        </p:nvSpPr>
        <p:spPr/>
        <p:txBody>
          <a:bodyPr>
            <a:normAutofit/>
          </a:bodyPr>
          <a:lstStyle/>
          <a:p>
            <a:r>
              <a:rPr lang="fi-FI" sz="2000" dirty="0" err="1"/>
              <a:t>Åk</a:t>
            </a:r>
            <a:r>
              <a:rPr lang="fi-FI" sz="2000" dirty="0"/>
              <a:t> 7–9</a:t>
            </a:r>
          </a:p>
        </p:txBody>
      </p:sp>
      <p:sp>
        <p:nvSpPr>
          <p:cNvPr id="2" name="Footer Placeholder 1">
            <a:extLst>
              <a:ext uri="{FF2B5EF4-FFF2-40B4-BE49-F238E27FC236}">
                <a16:creationId xmlns:a16="http://schemas.microsoft.com/office/drawing/2014/main" id="{AED5494A-8493-094C-A6AB-544FC44147FF}"/>
              </a:ext>
            </a:extLst>
          </p:cNvPr>
          <p:cNvSpPr>
            <a:spLocks noGrp="1"/>
          </p:cNvSpPr>
          <p:nvPr>
            <p:ph type="ftr" sz="quarter" idx="11"/>
          </p:nvPr>
        </p:nvSpPr>
        <p:spPr/>
        <p:txBody>
          <a:bodyPr/>
          <a:lstStyle/>
          <a:p>
            <a:r>
              <a:rPr lang="fi-FI" dirty="0" err="1"/>
              <a:t>stormossen.fi</a:t>
            </a:r>
            <a:endParaRPr lang="fi-FI" dirty="0"/>
          </a:p>
        </p:txBody>
      </p:sp>
    </p:spTree>
    <p:extLst>
      <p:ext uri="{BB962C8B-B14F-4D97-AF65-F5344CB8AC3E}">
        <p14:creationId xmlns:p14="http://schemas.microsoft.com/office/powerpoint/2010/main" val="290331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DC7EE2-EF54-466C-BF0E-3CBC35BE5D24}"/>
              </a:ext>
            </a:extLst>
          </p:cNvPr>
          <p:cNvSpPr>
            <a:spLocks noGrp="1"/>
          </p:cNvSpPr>
          <p:nvPr>
            <p:ph type="title"/>
          </p:nvPr>
        </p:nvSpPr>
        <p:spPr/>
        <p:txBody>
          <a:bodyPr>
            <a:normAutofit/>
          </a:bodyPr>
          <a:lstStyle/>
          <a:p>
            <a:r>
              <a:rPr lang="sv-FI" dirty="0">
                <a:latin typeface="+mj-lt"/>
              </a:rPr>
              <a:t>Papper</a:t>
            </a:r>
          </a:p>
        </p:txBody>
      </p:sp>
      <p:pic>
        <p:nvPicPr>
          <p:cNvPr id="7" name="Platshållare för innehåll 6">
            <a:extLst>
              <a:ext uri="{FF2B5EF4-FFF2-40B4-BE49-F238E27FC236}">
                <a16:creationId xmlns:a16="http://schemas.microsoft.com/office/drawing/2014/main" id="{CF53A2A6-FF9C-429F-8A94-F62A415FCAA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4955721" y="250954"/>
            <a:ext cx="3093638" cy="4641591"/>
          </a:xfrm>
        </p:spPr>
      </p:pic>
      <p:sp>
        <p:nvSpPr>
          <p:cNvPr id="4" name="Platshållare för text 3">
            <a:extLst>
              <a:ext uri="{FF2B5EF4-FFF2-40B4-BE49-F238E27FC236}">
                <a16:creationId xmlns:a16="http://schemas.microsoft.com/office/drawing/2014/main" id="{61E6F6FA-0C5B-4B81-AFB1-44AF1CCA760C}"/>
              </a:ext>
            </a:extLst>
          </p:cNvPr>
          <p:cNvSpPr>
            <a:spLocks noGrp="1"/>
          </p:cNvSpPr>
          <p:nvPr>
            <p:ph type="body" sz="half" idx="2"/>
          </p:nvPr>
        </p:nvSpPr>
        <p:spPr/>
        <p:txBody>
          <a:bodyPr>
            <a:normAutofit/>
          </a:bodyPr>
          <a:lstStyle/>
          <a:p>
            <a:pPr marL="171450" indent="-171450">
              <a:buFont typeface="Arial" panose="020B0604020202020204" pitchFamily="34" charset="0"/>
              <a:buChar char="•"/>
            </a:pPr>
            <a:r>
              <a:rPr lang="sv-FI" sz="1400" dirty="0">
                <a:latin typeface="+mn-lt"/>
              </a:rPr>
              <a:t>Pappersåtervinningen i Finland började redan på 1940-talet</a:t>
            </a:r>
          </a:p>
          <a:p>
            <a:pPr marL="171450" indent="-171450">
              <a:buFont typeface="Arial" panose="020B0604020202020204" pitchFamily="34" charset="0"/>
              <a:buChar char="•"/>
            </a:pPr>
            <a:r>
              <a:rPr lang="sv-FI" sz="1400" dirty="0">
                <a:latin typeface="+mn-lt"/>
              </a:rPr>
              <a:t>Av papper görs nya pappersfibrer som blir bl.a. nytt tidningspapper</a:t>
            </a:r>
          </a:p>
          <a:p>
            <a:pPr marL="171450" indent="-171450">
              <a:buFont typeface="Arial" panose="020B0604020202020204" pitchFamily="34" charset="0"/>
              <a:buChar char="•"/>
            </a:pPr>
            <a:r>
              <a:rPr lang="sv-FI" sz="1400" dirty="0">
                <a:latin typeface="+mn-lt"/>
              </a:rPr>
              <a:t>Från ett insamlingskärl på 240l fås 331 rullar wc-papper</a:t>
            </a:r>
          </a:p>
          <a:p>
            <a:pPr marL="171450" indent="-171450">
              <a:buFont typeface="Arial" panose="020B0604020202020204" pitchFamily="34" charset="0"/>
              <a:buChar char="•"/>
            </a:pPr>
            <a:r>
              <a:rPr lang="fi-FI" sz="1400" dirty="0" err="1">
                <a:latin typeface="+mn-lt"/>
              </a:rPr>
              <a:t>Papper</a:t>
            </a:r>
            <a:r>
              <a:rPr lang="fi-FI" sz="1400" dirty="0">
                <a:latin typeface="+mn-lt"/>
              </a:rPr>
              <a:t> </a:t>
            </a:r>
            <a:r>
              <a:rPr lang="fi-FI" sz="1400" dirty="0" err="1">
                <a:latin typeface="+mn-lt"/>
              </a:rPr>
              <a:t>kan</a:t>
            </a:r>
            <a:r>
              <a:rPr lang="fi-FI" sz="1400" dirty="0">
                <a:latin typeface="+mn-lt"/>
              </a:rPr>
              <a:t> </a:t>
            </a:r>
            <a:r>
              <a:rPr lang="fi-FI" sz="1400" dirty="0" err="1">
                <a:latin typeface="+mn-lt"/>
              </a:rPr>
              <a:t>återvinnas</a:t>
            </a:r>
            <a:r>
              <a:rPr lang="fi-FI" sz="1400" dirty="0">
                <a:latin typeface="+mn-lt"/>
              </a:rPr>
              <a:t> 5–7 </a:t>
            </a:r>
            <a:r>
              <a:rPr lang="fi-FI" sz="1400" dirty="0" err="1">
                <a:latin typeface="+mn-lt"/>
              </a:rPr>
              <a:t>gånger</a:t>
            </a:r>
            <a:endParaRPr lang="fi-FI" sz="1400" dirty="0">
              <a:latin typeface="+mn-lt"/>
            </a:endParaRPr>
          </a:p>
          <a:p>
            <a:pPr marL="171450" indent="-171450">
              <a:buFont typeface="Arial" panose="020B0604020202020204" pitchFamily="34" charset="0"/>
              <a:buChar char="•"/>
            </a:pPr>
            <a:endParaRPr lang="sv-FI" sz="1400" dirty="0">
              <a:solidFill>
                <a:schemeClr val="tx1"/>
              </a:solidFill>
              <a:latin typeface="+mn-lt"/>
            </a:endParaRPr>
          </a:p>
        </p:txBody>
      </p:sp>
      <p:sp>
        <p:nvSpPr>
          <p:cNvPr id="5" name="Platshållare för sidfot 4">
            <a:extLst>
              <a:ext uri="{FF2B5EF4-FFF2-40B4-BE49-F238E27FC236}">
                <a16:creationId xmlns:a16="http://schemas.microsoft.com/office/drawing/2014/main" id="{5861D96B-3FA1-4A21-9294-2BA7185EA470}"/>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2935751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62E196-51D8-40B5-A9D5-88FA1C85AD88}"/>
              </a:ext>
            </a:extLst>
          </p:cNvPr>
          <p:cNvSpPr>
            <a:spLocks noGrp="1"/>
          </p:cNvSpPr>
          <p:nvPr>
            <p:ph type="title"/>
          </p:nvPr>
        </p:nvSpPr>
        <p:spPr/>
        <p:txBody>
          <a:bodyPr>
            <a:normAutofit/>
          </a:bodyPr>
          <a:lstStyle/>
          <a:p>
            <a:r>
              <a:rPr lang="sv-FI" dirty="0">
                <a:latin typeface="+mj-lt"/>
              </a:rPr>
              <a:t>Metall</a:t>
            </a:r>
          </a:p>
        </p:txBody>
      </p:sp>
      <p:pic>
        <p:nvPicPr>
          <p:cNvPr id="7" name="Platshållare för innehåll 6">
            <a:extLst>
              <a:ext uri="{FF2B5EF4-FFF2-40B4-BE49-F238E27FC236}">
                <a16:creationId xmlns:a16="http://schemas.microsoft.com/office/drawing/2014/main" id="{34B59C12-F99B-4480-9CE9-C16232B30F2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4832035" y="211970"/>
            <a:ext cx="3145604" cy="4719560"/>
          </a:xfrm>
        </p:spPr>
      </p:pic>
      <p:sp>
        <p:nvSpPr>
          <p:cNvPr id="4" name="Platshållare för text 3">
            <a:extLst>
              <a:ext uri="{FF2B5EF4-FFF2-40B4-BE49-F238E27FC236}">
                <a16:creationId xmlns:a16="http://schemas.microsoft.com/office/drawing/2014/main" id="{6BB6D3DB-DFA8-411D-BAD5-EF0D8A3DAF14}"/>
              </a:ext>
            </a:extLst>
          </p:cNvPr>
          <p:cNvSpPr>
            <a:spLocks noGrp="1"/>
          </p:cNvSpPr>
          <p:nvPr>
            <p:ph type="body" sz="half" idx="2"/>
          </p:nvPr>
        </p:nvSpPr>
        <p:spPr/>
        <p:txBody>
          <a:bodyPr>
            <a:normAutofit/>
          </a:bodyPr>
          <a:lstStyle/>
          <a:p>
            <a:pPr marL="171450" indent="-171450">
              <a:buFont typeface="Arial" panose="020B0604020202020204" pitchFamily="34" charset="0"/>
              <a:buChar char="•"/>
            </a:pPr>
            <a:r>
              <a:rPr lang="sv-FI" sz="1400" dirty="0">
                <a:latin typeface="+mn-lt"/>
              </a:rPr>
              <a:t>Om du är osäker, gör ett </a:t>
            </a:r>
            <a:r>
              <a:rPr lang="sv-FI" sz="1400" dirty="0" err="1">
                <a:latin typeface="+mn-lt"/>
              </a:rPr>
              <a:t>skrynkeltest</a:t>
            </a:r>
            <a:r>
              <a:rPr lang="sv-FI" sz="1400" dirty="0">
                <a:latin typeface="+mn-lt"/>
              </a:rPr>
              <a:t>:</a:t>
            </a:r>
          </a:p>
          <a:p>
            <a:pPr marL="514350" lvl="1" indent="-171450">
              <a:buFont typeface="Arial" panose="020B0604020202020204" pitchFamily="34" charset="0"/>
              <a:buChar char="•"/>
            </a:pPr>
            <a:r>
              <a:rPr lang="sv-FI" sz="1250" dirty="0">
                <a:solidFill>
                  <a:schemeClr val="tx2"/>
                </a:solidFill>
                <a:latin typeface="+mn-lt"/>
              </a:rPr>
              <a:t>Skrynkla ihop skräpet i din hand. Om det inte vecklar ut sig själv, är det metall</a:t>
            </a:r>
            <a:endParaRPr lang="sv-FI" sz="1100" dirty="0">
              <a:solidFill>
                <a:schemeClr val="tx2"/>
              </a:solidFill>
              <a:latin typeface="+mn-lt"/>
            </a:endParaRPr>
          </a:p>
          <a:p>
            <a:pPr marL="171450" indent="-171450">
              <a:buFont typeface="Arial" panose="020B0604020202020204" pitchFamily="34" charset="0"/>
              <a:buChar char="•"/>
            </a:pPr>
            <a:r>
              <a:rPr lang="sv-FI" sz="1400" dirty="0">
                <a:latin typeface="+mn-lt"/>
              </a:rPr>
              <a:t>Metall i brännbart avfall orsakar problem för att det smälter och täpper till lufthålen i förbränningsanläggningen</a:t>
            </a:r>
          </a:p>
          <a:p>
            <a:pPr marL="171450" indent="-171450">
              <a:buFont typeface="Arial" panose="020B0604020202020204" pitchFamily="34" charset="0"/>
              <a:buChar char="•"/>
            </a:pPr>
            <a:r>
              <a:rPr lang="sv-FI" sz="1400" dirty="0">
                <a:latin typeface="+mn-lt"/>
              </a:rPr>
              <a:t>Metall blir till ny råvara för industrin och kan återvinnas oändligt många gånger</a:t>
            </a:r>
          </a:p>
        </p:txBody>
      </p:sp>
      <p:sp>
        <p:nvSpPr>
          <p:cNvPr id="5" name="Platshållare för sidfot 4">
            <a:extLst>
              <a:ext uri="{FF2B5EF4-FFF2-40B4-BE49-F238E27FC236}">
                <a16:creationId xmlns:a16="http://schemas.microsoft.com/office/drawing/2014/main" id="{8F6921D3-5DCB-4417-8E8D-D892F9F2586B}"/>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248715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5CF853-F0EF-4F0F-A78A-42FE1FEBF213}"/>
              </a:ext>
            </a:extLst>
          </p:cNvPr>
          <p:cNvSpPr>
            <a:spLocks noGrp="1"/>
          </p:cNvSpPr>
          <p:nvPr>
            <p:ph type="title"/>
          </p:nvPr>
        </p:nvSpPr>
        <p:spPr>
          <a:xfrm>
            <a:off x="629841" y="761998"/>
            <a:ext cx="3273425" cy="801291"/>
          </a:xfrm>
        </p:spPr>
        <p:txBody>
          <a:bodyPr>
            <a:noAutofit/>
          </a:bodyPr>
          <a:lstStyle/>
          <a:p>
            <a:r>
              <a:rPr lang="sv-FI" dirty="0">
                <a:latin typeface="+mj-lt"/>
              </a:rPr>
              <a:t>Glasförpackningar</a:t>
            </a:r>
          </a:p>
        </p:txBody>
      </p:sp>
      <p:pic>
        <p:nvPicPr>
          <p:cNvPr id="7" name="Platshållare för innehåll 6">
            <a:extLst>
              <a:ext uri="{FF2B5EF4-FFF2-40B4-BE49-F238E27FC236}">
                <a16:creationId xmlns:a16="http://schemas.microsoft.com/office/drawing/2014/main" id="{B04C2A5C-BB46-4855-87B5-EA819C628CC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4239688" y="184445"/>
            <a:ext cx="3316520" cy="4975996"/>
          </a:xfrm>
        </p:spPr>
      </p:pic>
      <p:sp>
        <p:nvSpPr>
          <p:cNvPr id="4" name="Platshållare för text 3">
            <a:extLst>
              <a:ext uri="{FF2B5EF4-FFF2-40B4-BE49-F238E27FC236}">
                <a16:creationId xmlns:a16="http://schemas.microsoft.com/office/drawing/2014/main" id="{BE19CFEB-A636-49D6-91E9-BE6C28DC637D}"/>
              </a:ext>
            </a:extLst>
          </p:cNvPr>
          <p:cNvSpPr>
            <a:spLocks noGrp="1"/>
          </p:cNvSpPr>
          <p:nvPr>
            <p:ph type="body" sz="half" idx="2"/>
          </p:nvPr>
        </p:nvSpPr>
        <p:spPr>
          <a:xfrm>
            <a:off x="629841" y="1543050"/>
            <a:ext cx="2713127" cy="2858691"/>
          </a:xfrm>
        </p:spPr>
        <p:txBody>
          <a:bodyPr>
            <a:normAutofit/>
          </a:bodyPr>
          <a:lstStyle/>
          <a:p>
            <a:pPr marL="171450" indent="-171450">
              <a:buFont typeface="Arial" panose="020B0604020202020204" pitchFamily="34" charset="0"/>
              <a:buChar char="•"/>
            </a:pPr>
            <a:r>
              <a:rPr lang="sv-FI" sz="1400" dirty="0">
                <a:latin typeface="+mn-lt"/>
              </a:rPr>
              <a:t>Glasburkar och glasflaskor utan pant</a:t>
            </a:r>
          </a:p>
          <a:p>
            <a:pPr marL="171450" indent="-171450">
              <a:buFont typeface="Arial" panose="020B0604020202020204" pitchFamily="34" charset="0"/>
              <a:buChar char="•"/>
            </a:pPr>
            <a:r>
              <a:rPr lang="sv-FI" sz="1400" dirty="0">
                <a:latin typeface="+mn-lt"/>
              </a:rPr>
              <a:t>Ta bort korkar och lock, etiketter och kragar får vara kvar</a:t>
            </a:r>
          </a:p>
          <a:p>
            <a:pPr marL="171450" indent="-171450">
              <a:buFont typeface="Arial" panose="020B0604020202020204" pitchFamily="34" charset="0"/>
              <a:buChar char="•"/>
            </a:pPr>
            <a:r>
              <a:rPr lang="sv-FI" sz="1400" dirty="0">
                <a:latin typeface="+mn-lt"/>
              </a:rPr>
              <a:t>Krossas, smälts ner och blir till nya glasförpackningar</a:t>
            </a:r>
          </a:p>
          <a:p>
            <a:pPr marL="171450" indent="-171450">
              <a:buFont typeface="Arial" panose="020B0604020202020204" pitchFamily="34" charset="0"/>
              <a:buChar char="•"/>
            </a:pPr>
            <a:r>
              <a:rPr lang="sv-FI" sz="1400" dirty="0">
                <a:latin typeface="+mn-lt"/>
              </a:rPr>
              <a:t>Går att återvinnas hur länge som helst utan att kvaliteten lider</a:t>
            </a:r>
          </a:p>
        </p:txBody>
      </p:sp>
      <p:sp>
        <p:nvSpPr>
          <p:cNvPr id="5" name="Platshållare för sidfot 4">
            <a:extLst>
              <a:ext uri="{FF2B5EF4-FFF2-40B4-BE49-F238E27FC236}">
                <a16:creationId xmlns:a16="http://schemas.microsoft.com/office/drawing/2014/main" id="{B1C8FACA-ABC6-4899-9E80-A66AF81F3FBC}"/>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127978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81139E-531B-4920-B04E-6E7693819A66}"/>
              </a:ext>
            </a:extLst>
          </p:cNvPr>
          <p:cNvSpPr>
            <a:spLocks noGrp="1"/>
          </p:cNvSpPr>
          <p:nvPr>
            <p:ph type="title"/>
          </p:nvPr>
        </p:nvSpPr>
        <p:spPr>
          <a:xfrm>
            <a:off x="629841" y="741758"/>
            <a:ext cx="3463528" cy="801291"/>
          </a:xfrm>
        </p:spPr>
        <p:txBody>
          <a:bodyPr>
            <a:noAutofit/>
          </a:bodyPr>
          <a:lstStyle/>
          <a:p>
            <a:r>
              <a:rPr lang="sv-FI" dirty="0">
                <a:latin typeface="+mj-lt"/>
              </a:rPr>
              <a:t>Problem i glassorteringen</a:t>
            </a:r>
          </a:p>
        </p:txBody>
      </p:sp>
      <p:pic>
        <p:nvPicPr>
          <p:cNvPr id="7" name="Platshållare för innehåll 6">
            <a:extLst>
              <a:ext uri="{FF2B5EF4-FFF2-40B4-BE49-F238E27FC236}">
                <a16:creationId xmlns:a16="http://schemas.microsoft.com/office/drawing/2014/main" id="{B8146E3B-2A92-4952-BAB2-D3522C03CB4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340754" y="832644"/>
            <a:ext cx="4176183" cy="3132137"/>
          </a:xfrm>
        </p:spPr>
      </p:pic>
      <p:sp>
        <p:nvSpPr>
          <p:cNvPr id="4" name="Platshållare för text 3">
            <a:extLst>
              <a:ext uri="{FF2B5EF4-FFF2-40B4-BE49-F238E27FC236}">
                <a16:creationId xmlns:a16="http://schemas.microsoft.com/office/drawing/2014/main" id="{DE25302A-776D-42C0-9565-2ED608CF3576}"/>
              </a:ext>
            </a:extLst>
          </p:cNvPr>
          <p:cNvSpPr>
            <a:spLocks noGrp="1"/>
          </p:cNvSpPr>
          <p:nvPr>
            <p:ph type="body" sz="half" idx="2"/>
          </p:nvPr>
        </p:nvSpPr>
        <p:spPr/>
        <p:txBody>
          <a:bodyPr>
            <a:normAutofit/>
          </a:bodyPr>
          <a:lstStyle/>
          <a:p>
            <a:pPr marL="171450" indent="-171450">
              <a:buFont typeface="Arial" panose="020B0604020202020204" pitchFamily="34" charset="0"/>
              <a:buChar char="•"/>
            </a:pPr>
            <a:r>
              <a:rPr lang="sv-FI" sz="1400" dirty="0">
                <a:latin typeface="+mn-lt"/>
              </a:rPr>
              <a:t>Endast glasflaskor och glasburkar i glasåtervinningen!</a:t>
            </a:r>
          </a:p>
          <a:p>
            <a:pPr marL="171450" indent="-171450">
              <a:buFont typeface="Arial" panose="020B0604020202020204" pitchFamily="34" charset="0"/>
              <a:buChar char="•"/>
            </a:pPr>
            <a:r>
              <a:rPr lang="sv-FI" sz="1400" dirty="0">
                <a:latin typeface="+mn-lt"/>
              </a:rPr>
              <a:t>Dricksglas, fönsterglas, spegelglas, porslin och keramik hör inte till glasåtervinningen. Enstaka sätts i brännbart avfall, större mängder förs till återvinningsstation</a:t>
            </a:r>
          </a:p>
          <a:p>
            <a:pPr marL="171450" indent="-171450">
              <a:buFont typeface="Arial" panose="020B0604020202020204" pitchFamily="34" charset="0"/>
              <a:buChar char="•"/>
            </a:pPr>
            <a:r>
              <a:rPr lang="sv-FI" sz="1400" dirty="0">
                <a:latin typeface="+mn-lt"/>
              </a:rPr>
              <a:t>Förpackningsglas har andra egenskaper än exempelvis dricksglas så att blanda materialen försvårar återvinningsprocessen</a:t>
            </a:r>
          </a:p>
        </p:txBody>
      </p:sp>
      <p:sp>
        <p:nvSpPr>
          <p:cNvPr id="5" name="Platshållare för sidfot 4">
            <a:extLst>
              <a:ext uri="{FF2B5EF4-FFF2-40B4-BE49-F238E27FC236}">
                <a16:creationId xmlns:a16="http://schemas.microsoft.com/office/drawing/2014/main" id="{D2AC6BA4-D474-4B54-A856-91188D0D920D}"/>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264672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D132B9-A981-4FDD-BFE9-8232737F8E7E}"/>
              </a:ext>
            </a:extLst>
          </p:cNvPr>
          <p:cNvSpPr>
            <a:spLocks noGrp="1"/>
          </p:cNvSpPr>
          <p:nvPr>
            <p:ph type="title"/>
          </p:nvPr>
        </p:nvSpPr>
        <p:spPr>
          <a:xfrm>
            <a:off x="629840" y="741758"/>
            <a:ext cx="3262710" cy="801291"/>
          </a:xfrm>
        </p:spPr>
        <p:txBody>
          <a:bodyPr>
            <a:normAutofit/>
          </a:bodyPr>
          <a:lstStyle/>
          <a:p>
            <a:r>
              <a:rPr lang="sv-FI" dirty="0">
                <a:latin typeface="+mj-lt"/>
              </a:rPr>
              <a:t>Plastförpackningar</a:t>
            </a:r>
          </a:p>
        </p:txBody>
      </p:sp>
      <p:pic>
        <p:nvPicPr>
          <p:cNvPr id="7" name="Platshållare för innehåll 6">
            <a:extLst>
              <a:ext uri="{FF2B5EF4-FFF2-40B4-BE49-F238E27FC236}">
                <a16:creationId xmlns:a16="http://schemas.microsoft.com/office/drawing/2014/main" id="{B197381B-5351-42A3-B591-43213E902BD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5069555" y="509187"/>
            <a:ext cx="2914549" cy="4372891"/>
          </a:xfrm>
        </p:spPr>
      </p:pic>
      <p:sp>
        <p:nvSpPr>
          <p:cNvPr id="4" name="Platshållare för text 3">
            <a:extLst>
              <a:ext uri="{FF2B5EF4-FFF2-40B4-BE49-F238E27FC236}">
                <a16:creationId xmlns:a16="http://schemas.microsoft.com/office/drawing/2014/main" id="{35B6B088-9AD7-4E46-B25A-85AD32ECB7BB}"/>
              </a:ext>
            </a:extLst>
          </p:cNvPr>
          <p:cNvSpPr>
            <a:spLocks noGrp="1"/>
          </p:cNvSpPr>
          <p:nvPr>
            <p:ph type="body" sz="half" idx="2"/>
          </p:nvPr>
        </p:nvSpPr>
        <p:spPr>
          <a:xfrm>
            <a:off x="629841" y="1543050"/>
            <a:ext cx="2949178" cy="2609857"/>
          </a:xfrm>
        </p:spPr>
        <p:txBody>
          <a:bodyPr>
            <a:normAutofit/>
          </a:bodyPr>
          <a:lstStyle/>
          <a:p>
            <a:pPr marL="171450" indent="-171450">
              <a:buFont typeface="Arial" panose="020B0604020202020204" pitchFamily="34" charset="0"/>
              <a:buChar char="•"/>
            </a:pPr>
            <a:r>
              <a:rPr lang="sv-FI" sz="1400" dirty="0">
                <a:latin typeface="+mn-lt"/>
              </a:rPr>
              <a:t>Insamlingen startade i Finland år 2016</a:t>
            </a:r>
          </a:p>
          <a:p>
            <a:pPr marL="171450" indent="-171450">
              <a:buFont typeface="Arial" panose="020B0604020202020204" pitchFamily="34" charset="0"/>
              <a:buChar char="•"/>
            </a:pPr>
            <a:r>
              <a:rPr lang="sv-FI" sz="1400" dirty="0">
                <a:latin typeface="+mn-lt"/>
              </a:rPr>
              <a:t>Regler: </a:t>
            </a:r>
          </a:p>
          <a:p>
            <a:pPr marL="628650" lvl="1" indent="-285750">
              <a:buFont typeface="Wingdings" panose="05000000000000000000" pitchFamily="2" charset="2"/>
              <a:buChar char="ü"/>
            </a:pPr>
            <a:r>
              <a:rPr lang="sv-FI" sz="1400" dirty="0">
                <a:solidFill>
                  <a:schemeClr val="tx2"/>
                </a:solidFill>
                <a:latin typeface="+mn-lt"/>
              </a:rPr>
              <a:t>Är materialet plast (förutom PVC)? </a:t>
            </a:r>
          </a:p>
          <a:p>
            <a:pPr marL="628650" lvl="1" indent="-285750">
              <a:buFont typeface="Wingdings" panose="05000000000000000000" pitchFamily="2" charset="2"/>
              <a:buChar char="ü"/>
            </a:pPr>
            <a:r>
              <a:rPr lang="sv-FI" sz="1400" dirty="0">
                <a:solidFill>
                  <a:schemeClr val="tx2"/>
                </a:solidFill>
                <a:latin typeface="+mn-lt"/>
              </a:rPr>
              <a:t>Är det en förpackning? </a:t>
            </a:r>
          </a:p>
          <a:p>
            <a:pPr marL="628650" lvl="1" indent="-285750">
              <a:buFont typeface="Wingdings" panose="05000000000000000000" pitchFamily="2" charset="2"/>
              <a:buChar char="ü"/>
            </a:pPr>
            <a:r>
              <a:rPr lang="sv-FI" sz="1400" dirty="0">
                <a:solidFill>
                  <a:schemeClr val="tx2"/>
                </a:solidFill>
                <a:latin typeface="+mn-lt"/>
              </a:rPr>
              <a:t>Är den torr och ren (luktar inte)?</a:t>
            </a:r>
          </a:p>
          <a:p>
            <a:pPr marL="171450" indent="-171450">
              <a:buFont typeface="Arial" panose="020B0604020202020204" pitchFamily="34" charset="0"/>
              <a:buChar char="•"/>
            </a:pPr>
            <a:r>
              <a:rPr lang="sv-FI" sz="1400" dirty="0">
                <a:latin typeface="+mn-lt"/>
              </a:rPr>
              <a:t>Ta loss korken/locket om de är av annat plastmaterial</a:t>
            </a:r>
          </a:p>
          <a:p>
            <a:endParaRPr lang="sv-SE" dirty="0"/>
          </a:p>
          <a:p>
            <a:pPr marL="171450" indent="-171450">
              <a:buFont typeface="Arial" panose="020B0604020202020204" pitchFamily="34" charset="0"/>
              <a:buChar char="•"/>
            </a:pPr>
            <a:endParaRPr lang="sv-FI" dirty="0"/>
          </a:p>
          <a:p>
            <a:pPr marL="171450" indent="-171450">
              <a:buFont typeface="Arial" panose="020B0604020202020204" pitchFamily="34" charset="0"/>
              <a:buChar char="•"/>
            </a:pPr>
            <a:endParaRPr lang="sv-FI" dirty="0"/>
          </a:p>
        </p:txBody>
      </p:sp>
      <p:sp>
        <p:nvSpPr>
          <p:cNvPr id="5" name="Platshållare för sidfot 4">
            <a:extLst>
              <a:ext uri="{FF2B5EF4-FFF2-40B4-BE49-F238E27FC236}">
                <a16:creationId xmlns:a16="http://schemas.microsoft.com/office/drawing/2014/main" id="{3BB0F06D-BE92-4991-88D5-43A9C51B2E5E}"/>
              </a:ext>
            </a:extLst>
          </p:cNvPr>
          <p:cNvSpPr>
            <a:spLocks noGrp="1"/>
          </p:cNvSpPr>
          <p:nvPr>
            <p:ph type="ftr" sz="quarter" idx="11"/>
          </p:nvPr>
        </p:nvSpPr>
        <p:spPr/>
        <p:txBody>
          <a:bodyPr/>
          <a:lstStyle/>
          <a:p>
            <a:r>
              <a:rPr lang="fi-FI"/>
              <a:t>stormossen.fi</a:t>
            </a:r>
            <a:endParaRPr lang="fi-FI" dirty="0"/>
          </a:p>
        </p:txBody>
      </p:sp>
      <p:pic>
        <p:nvPicPr>
          <p:cNvPr id="8" name="Bildobjekt 7">
            <a:extLst>
              <a:ext uri="{FF2B5EF4-FFF2-40B4-BE49-F238E27FC236}">
                <a16:creationId xmlns:a16="http://schemas.microsoft.com/office/drawing/2014/main" id="{47F625B5-3430-4AC9-A3CB-988EB09ED0CB}"/>
              </a:ext>
            </a:extLst>
          </p:cNvPr>
          <p:cNvPicPr>
            <a:picLocks noChangeAspect="1"/>
          </p:cNvPicPr>
          <p:nvPr/>
        </p:nvPicPr>
        <p:blipFill>
          <a:blip r:embed="rId4"/>
          <a:stretch>
            <a:fillRect/>
          </a:stretch>
        </p:blipFill>
        <p:spPr>
          <a:xfrm>
            <a:off x="261502" y="4152907"/>
            <a:ext cx="698501" cy="903234"/>
          </a:xfrm>
          <a:prstGeom prst="rect">
            <a:avLst/>
          </a:prstGeom>
        </p:spPr>
      </p:pic>
    </p:spTree>
    <p:extLst>
      <p:ext uri="{BB962C8B-B14F-4D97-AF65-F5344CB8AC3E}">
        <p14:creationId xmlns:p14="http://schemas.microsoft.com/office/powerpoint/2010/main" val="126666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D9DAEAB1-BA3D-47D1-921F-BB38C397E9D4}"/>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999539" y="123011"/>
            <a:ext cx="3998411" cy="2998808"/>
          </a:xfrm>
        </p:spPr>
      </p:pic>
      <p:pic>
        <p:nvPicPr>
          <p:cNvPr id="11" name="Platshållare för innehåll 10">
            <a:extLst>
              <a:ext uri="{FF2B5EF4-FFF2-40B4-BE49-F238E27FC236}">
                <a16:creationId xmlns:a16="http://schemas.microsoft.com/office/drawing/2014/main" id="{0726BABC-3E78-4840-88E0-46A70210907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174625" y="1645561"/>
            <a:ext cx="3341688" cy="3341688"/>
          </a:xfrm>
        </p:spPr>
      </p:pic>
      <p:sp>
        <p:nvSpPr>
          <p:cNvPr id="4" name="Platshållare för sidfot 3">
            <a:extLst>
              <a:ext uri="{FF2B5EF4-FFF2-40B4-BE49-F238E27FC236}">
                <a16:creationId xmlns:a16="http://schemas.microsoft.com/office/drawing/2014/main" id="{2730A2B8-1707-49E1-A54B-ED951EC21363}"/>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7FC4AD86-650E-44EC-9C68-3C88B8F33C34}"/>
              </a:ext>
            </a:extLst>
          </p:cNvPr>
          <p:cNvSpPr>
            <a:spLocks noGrp="1"/>
          </p:cNvSpPr>
          <p:nvPr>
            <p:ph type="title"/>
          </p:nvPr>
        </p:nvSpPr>
        <p:spPr/>
        <p:txBody>
          <a:bodyPr>
            <a:normAutofit/>
          </a:bodyPr>
          <a:lstStyle/>
          <a:p>
            <a:r>
              <a:rPr lang="sv-FI" dirty="0"/>
              <a:t>Plastraffinaderiet vid Fortum</a:t>
            </a:r>
          </a:p>
        </p:txBody>
      </p:sp>
      <p:sp>
        <p:nvSpPr>
          <p:cNvPr id="2" name="textruta 1">
            <a:extLst>
              <a:ext uri="{FF2B5EF4-FFF2-40B4-BE49-F238E27FC236}">
                <a16:creationId xmlns:a16="http://schemas.microsoft.com/office/drawing/2014/main" id="{25F35B62-9BEE-4E8B-888F-F3C25685944B}"/>
              </a:ext>
            </a:extLst>
          </p:cNvPr>
          <p:cNvSpPr txBox="1"/>
          <p:nvPr/>
        </p:nvSpPr>
        <p:spPr>
          <a:xfrm>
            <a:off x="3692525" y="3303120"/>
            <a:ext cx="2838450" cy="738664"/>
          </a:xfrm>
          <a:prstGeom prst="rect">
            <a:avLst/>
          </a:prstGeom>
          <a:noFill/>
        </p:spPr>
        <p:txBody>
          <a:bodyPr wrap="square" rtlCol="0">
            <a:spAutoFit/>
          </a:bodyPr>
          <a:lstStyle/>
          <a:p>
            <a:r>
              <a:rPr lang="fi-FI" sz="1400" dirty="0">
                <a:solidFill>
                  <a:schemeClr val="tx2"/>
                </a:solidFill>
              </a:rPr>
              <a:t>Av </a:t>
            </a:r>
            <a:r>
              <a:rPr lang="fi-FI" sz="1400" dirty="0" err="1">
                <a:solidFill>
                  <a:schemeClr val="tx2"/>
                </a:solidFill>
              </a:rPr>
              <a:t>återvinningsplast</a:t>
            </a:r>
            <a:r>
              <a:rPr lang="fi-FI" sz="1400" dirty="0">
                <a:solidFill>
                  <a:schemeClr val="tx2"/>
                </a:solidFill>
              </a:rPr>
              <a:t> </a:t>
            </a:r>
            <a:r>
              <a:rPr lang="fi-FI" sz="1400" dirty="0" err="1">
                <a:solidFill>
                  <a:schemeClr val="tx2"/>
                </a:solidFill>
              </a:rPr>
              <a:t>tillverkas</a:t>
            </a:r>
            <a:r>
              <a:rPr lang="fi-FI" sz="1400" dirty="0">
                <a:solidFill>
                  <a:schemeClr val="tx2"/>
                </a:solidFill>
              </a:rPr>
              <a:t> </a:t>
            </a:r>
            <a:r>
              <a:rPr lang="fi-FI" sz="1400" dirty="0" err="1">
                <a:solidFill>
                  <a:schemeClr val="tx2"/>
                </a:solidFill>
              </a:rPr>
              <a:t>bl.a</a:t>
            </a:r>
            <a:r>
              <a:rPr lang="fi-FI" sz="1400" dirty="0">
                <a:solidFill>
                  <a:schemeClr val="tx2"/>
                </a:solidFill>
              </a:rPr>
              <a:t>. </a:t>
            </a:r>
            <a:r>
              <a:rPr lang="fi-FI" sz="1400" dirty="0" err="1">
                <a:solidFill>
                  <a:schemeClr val="tx2"/>
                </a:solidFill>
              </a:rPr>
              <a:t>plastpåsar</a:t>
            </a:r>
            <a:r>
              <a:rPr lang="fi-FI" sz="1400" dirty="0">
                <a:solidFill>
                  <a:schemeClr val="tx2"/>
                </a:solidFill>
              </a:rPr>
              <a:t>,  </a:t>
            </a:r>
            <a:r>
              <a:rPr lang="fi-FI" sz="1400" dirty="0" err="1">
                <a:solidFill>
                  <a:schemeClr val="tx2"/>
                </a:solidFill>
              </a:rPr>
              <a:t>sopsäckar</a:t>
            </a:r>
            <a:r>
              <a:rPr lang="fi-FI" sz="1400" dirty="0">
                <a:solidFill>
                  <a:schemeClr val="tx2"/>
                </a:solidFill>
              </a:rPr>
              <a:t>, </a:t>
            </a:r>
            <a:r>
              <a:rPr lang="sv-SE" sz="1400" dirty="0">
                <a:solidFill>
                  <a:schemeClr val="tx2"/>
                </a:solidFill>
              </a:rPr>
              <a:t>utemöbler, plankor, rör och staket</a:t>
            </a:r>
          </a:p>
        </p:txBody>
      </p:sp>
    </p:spTree>
    <p:extLst>
      <p:ext uri="{BB962C8B-B14F-4D97-AF65-F5344CB8AC3E}">
        <p14:creationId xmlns:p14="http://schemas.microsoft.com/office/powerpoint/2010/main" val="284848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5CF853-F0EF-4F0F-A78A-42FE1FEBF213}"/>
              </a:ext>
            </a:extLst>
          </p:cNvPr>
          <p:cNvSpPr>
            <a:spLocks noGrp="1"/>
          </p:cNvSpPr>
          <p:nvPr>
            <p:ph type="title"/>
          </p:nvPr>
        </p:nvSpPr>
        <p:spPr>
          <a:xfrm>
            <a:off x="629841" y="761998"/>
            <a:ext cx="3273425" cy="801291"/>
          </a:xfrm>
        </p:spPr>
        <p:txBody>
          <a:bodyPr>
            <a:noAutofit/>
          </a:bodyPr>
          <a:lstStyle/>
          <a:p>
            <a:r>
              <a:rPr lang="sv-FI" dirty="0">
                <a:latin typeface="+mj-lt"/>
              </a:rPr>
              <a:t>Kartongförpackningar</a:t>
            </a:r>
          </a:p>
        </p:txBody>
      </p:sp>
      <p:sp>
        <p:nvSpPr>
          <p:cNvPr id="4" name="Platshållare för text 3">
            <a:extLst>
              <a:ext uri="{FF2B5EF4-FFF2-40B4-BE49-F238E27FC236}">
                <a16:creationId xmlns:a16="http://schemas.microsoft.com/office/drawing/2014/main" id="{BE19CFEB-A636-49D6-91E9-BE6C28DC637D}"/>
              </a:ext>
            </a:extLst>
          </p:cNvPr>
          <p:cNvSpPr>
            <a:spLocks noGrp="1"/>
          </p:cNvSpPr>
          <p:nvPr>
            <p:ph type="body" sz="half" idx="2"/>
          </p:nvPr>
        </p:nvSpPr>
        <p:spPr>
          <a:xfrm>
            <a:off x="629841" y="1543050"/>
            <a:ext cx="2713127" cy="2858691"/>
          </a:xfrm>
        </p:spPr>
        <p:txBody>
          <a:bodyPr>
            <a:normAutofit/>
          </a:bodyPr>
          <a:lstStyle/>
          <a:p>
            <a:pPr marL="171450" indent="-171450">
              <a:buFont typeface="Arial" panose="020B0604020202020204" pitchFamily="34" charset="0"/>
              <a:buChar char="•"/>
            </a:pPr>
            <a:r>
              <a:rPr lang="sv-FI" sz="1400" dirty="0">
                <a:latin typeface="+mn-lt"/>
              </a:rPr>
              <a:t>Rena och torra pappers-,  kartong och pappförpackningar</a:t>
            </a:r>
          </a:p>
          <a:p>
            <a:pPr marL="171450" indent="-171450">
              <a:buFont typeface="Arial" panose="020B0604020202020204" pitchFamily="34" charset="0"/>
              <a:buChar char="•"/>
            </a:pPr>
            <a:r>
              <a:rPr lang="sv-FI" sz="1400" dirty="0">
                <a:latin typeface="+mn-lt"/>
              </a:rPr>
              <a:t>Platta ihop kartongerna så de tar mindre plats</a:t>
            </a:r>
          </a:p>
          <a:p>
            <a:pPr marL="171450" indent="-171450">
              <a:buFont typeface="Arial" panose="020B0604020202020204" pitchFamily="34" charset="0"/>
              <a:buChar char="•"/>
            </a:pPr>
            <a:r>
              <a:rPr lang="sv-FI" sz="1400" dirty="0">
                <a:latin typeface="+mn-lt"/>
              </a:rPr>
              <a:t>Av kartong blir det nya förpackningar och pappersprodukter</a:t>
            </a:r>
          </a:p>
        </p:txBody>
      </p:sp>
      <p:sp>
        <p:nvSpPr>
          <p:cNvPr id="5" name="Platshållare för sidfot 4">
            <a:extLst>
              <a:ext uri="{FF2B5EF4-FFF2-40B4-BE49-F238E27FC236}">
                <a16:creationId xmlns:a16="http://schemas.microsoft.com/office/drawing/2014/main" id="{B1C8FACA-ABC6-4899-9E80-A66AF81F3FBC}"/>
              </a:ext>
            </a:extLst>
          </p:cNvPr>
          <p:cNvSpPr>
            <a:spLocks noGrp="1"/>
          </p:cNvSpPr>
          <p:nvPr>
            <p:ph type="ftr" sz="quarter" idx="11"/>
          </p:nvPr>
        </p:nvSpPr>
        <p:spPr/>
        <p:txBody>
          <a:bodyPr/>
          <a:lstStyle/>
          <a:p>
            <a:r>
              <a:rPr lang="fi-FI"/>
              <a:t>stormossen.fi</a:t>
            </a:r>
            <a:endParaRPr lang="fi-FI" dirty="0"/>
          </a:p>
        </p:txBody>
      </p:sp>
      <p:pic>
        <p:nvPicPr>
          <p:cNvPr id="8" name="Platshållare för innehåll 6">
            <a:extLst>
              <a:ext uri="{FF2B5EF4-FFF2-40B4-BE49-F238E27FC236}">
                <a16:creationId xmlns:a16="http://schemas.microsoft.com/office/drawing/2014/main" id="{4D950038-D992-47B7-A15C-EAC9956FF45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4658450" y="254000"/>
            <a:ext cx="3087824" cy="4629150"/>
          </a:xfrm>
        </p:spPr>
      </p:pic>
    </p:spTree>
    <p:extLst>
      <p:ext uri="{BB962C8B-B14F-4D97-AF65-F5344CB8AC3E}">
        <p14:creationId xmlns:p14="http://schemas.microsoft.com/office/powerpoint/2010/main" val="2657555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951129-3821-4EAA-B376-3EBB0C078580}"/>
              </a:ext>
            </a:extLst>
          </p:cNvPr>
          <p:cNvSpPr>
            <a:spLocks noGrp="1"/>
          </p:cNvSpPr>
          <p:nvPr>
            <p:ph type="title"/>
          </p:nvPr>
        </p:nvSpPr>
        <p:spPr/>
        <p:txBody>
          <a:bodyPr/>
          <a:lstStyle/>
          <a:p>
            <a:r>
              <a:rPr lang="sv-FI" dirty="0">
                <a:latin typeface="+mj-lt"/>
              </a:rPr>
              <a:t>Brännbart avfall</a:t>
            </a:r>
          </a:p>
        </p:txBody>
      </p:sp>
      <p:pic>
        <p:nvPicPr>
          <p:cNvPr id="7" name="Platshållare för innehåll 6">
            <a:extLst>
              <a:ext uri="{FF2B5EF4-FFF2-40B4-BE49-F238E27FC236}">
                <a16:creationId xmlns:a16="http://schemas.microsoft.com/office/drawing/2014/main" id="{B1720AF7-A7B3-4FD1-9CD8-7DCAEB4A43C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4640996" y="499187"/>
            <a:ext cx="3206982" cy="4811649"/>
          </a:xfrm>
        </p:spPr>
      </p:pic>
      <p:sp>
        <p:nvSpPr>
          <p:cNvPr id="4" name="Platshållare för text 3">
            <a:extLst>
              <a:ext uri="{FF2B5EF4-FFF2-40B4-BE49-F238E27FC236}">
                <a16:creationId xmlns:a16="http://schemas.microsoft.com/office/drawing/2014/main" id="{E6263F10-B290-4A09-9D3B-25AC3976AE98}"/>
              </a:ext>
            </a:extLst>
          </p:cNvPr>
          <p:cNvSpPr>
            <a:spLocks noGrp="1"/>
          </p:cNvSpPr>
          <p:nvPr>
            <p:ph type="body" sz="half" idx="2"/>
          </p:nvPr>
        </p:nvSpPr>
        <p:spPr/>
        <p:txBody>
          <a:bodyPr/>
          <a:lstStyle/>
          <a:p>
            <a:pPr marL="171450" indent="-171450">
              <a:buFont typeface="Arial" panose="020B0604020202020204" pitchFamily="34" charset="0"/>
              <a:buChar char="•"/>
            </a:pPr>
            <a:r>
              <a:rPr lang="sv-FI" sz="1400" dirty="0">
                <a:latin typeface="+mn-lt"/>
              </a:rPr>
              <a:t>Föremål som inte kan återvinnas som material eller samlas in skilt</a:t>
            </a:r>
            <a:endParaRPr lang="sv-FI" sz="1250" dirty="0">
              <a:latin typeface="+mn-lt"/>
            </a:endParaRPr>
          </a:p>
          <a:p>
            <a:pPr marL="171450" indent="-171450">
              <a:buFont typeface="Arial" panose="020B0604020202020204" pitchFamily="34" charset="0"/>
              <a:buChar char="•"/>
            </a:pPr>
            <a:r>
              <a:rPr lang="sv-FI" sz="1400" dirty="0">
                <a:latin typeface="+mn-lt"/>
              </a:rPr>
              <a:t>Energiomvandlingen av brännbart avfall sker vid </a:t>
            </a:r>
            <a:r>
              <a:rPr lang="sv-FI" sz="1400" dirty="0" err="1">
                <a:latin typeface="+mn-lt"/>
              </a:rPr>
              <a:t>Westenergy</a:t>
            </a:r>
            <a:r>
              <a:rPr lang="sv-FI" sz="1400" dirty="0">
                <a:latin typeface="+mn-lt"/>
              </a:rPr>
              <a:t> i Korsholm</a:t>
            </a:r>
          </a:p>
          <a:p>
            <a:pPr marL="171450" indent="-171450">
              <a:buFont typeface="Arial" panose="020B0604020202020204" pitchFamily="34" charset="0"/>
              <a:buChar char="•"/>
            </a:pPr>
            <a:r>
              <a:rPr lang="sv-FI" sz="1400" dirty="0">
                <a:latin typeface="+mn-lt"/>
              </a:rPr>
              <a:t>När avfallet bränns bildas ånga som blir till fjärrvärme och el</a:t>
            </a:r>
          </a:p>
          <a:p>
            <a:pPr marL="171450" indent="-171450">
              <a:buFont typeface="Arial" panose="020B0604020202020204" pitchFamily="34" charset="0"/>
              <a:buChar char="•"/>
            </a:pPr>
            <a:endParaRPr lang="sv-FI" sz="1400" dirty="0">
              <a:latin typeface="+mn-lt"/>
            </a:endParaRPr>
          </a:p>
          <a:p>
            <a:pPr marL="171450" indent="-171450">
              <a:buFont typeface="Arial" panose="020B0604020202020204" pitchFamily="34" charset="0"/>
              <a:buChar char="•"/>
            </a:pPr>
            <a:endParaRPr lang="sv-FI" sz="1400" dirty="0">
              <a:latin typeface="+mn-lt"/>
            </a:endParaRPr>
          </a:p>
          <a:p>
            <a:r>
              <a:rPr lang="sv-FI" sz="1400" dirty="0">
                <a:latin typeface="+mn-lt"/>
              </a:rPr>
              <a:t>Vilka saker på bilden kunde man också återvinna som material?</a:t>
            </a:r>
          </a:p>
          <a:p>
            <a:pPr marL="171450" indent="-171450">
              <a:buFont typeface="Arial" panose="020B0604020202020204" pitchFamily="34" charset="0"/>
              <a:buChar char="•"/>
            </a:pPr>
            <a:endParaRPr lang="sv-FI" dirty="0"/>
          </a:p>
        </p:txBody>
      </p:sp>
      <p:sp>
        <p:nvSpPr>
          <p:cNvPr id="5" name="Platshållare för sidfot 4">
            <a:extLst>
              <a:ext uri="{FF2B5EF4-FFF2-40B4-BE49-F238E27FC236}">
                <a16:creationId xmlns:a16="http://schemas.microsoft.com/office/drawing/2014/main" id="{6147B98F-00A2-4464-8327-5018B6D3C263}"/>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427228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602074-53BF-4592-85DD-4A30CCE31463}"/>
              </a:ext>
            </a:extLst>
          </p:cNvPr>
          <p:cNvSpPr>
            <a:spLocks noGrp="1"/>
          </p:cNvSpPr>
          <p:nvPr>
            <p:ph type="title"/>
          </p:nvPr>
        </p:nvSpPr>
        <p:spPr/>
        <p:txBody>
          <a:bodyPr/>
          <a:lstStyle/>
          <a:p>
            <a:r>
              <a:rPr lang="sv-FI" dirty="0">
                <a:latin typeface="+mj-lt"/>
              </a:rPr>
              <a:t>Batterier</a:t>
            </a:r>
          </a:p>
        </p:txBody>
      </p:sp>
      <p:pic>
        <p:nvPicPr>
          <p:cNvPr id="7" name="Platshållare för innehåll 6">
            <a:extLst>
              <a:ext uri="{FF2B5EF4-FFF2-40B4-BE49-F238E27FC236}">
                <a16:creationId xmlns:a16="http://schemas.microsoft.com/office/drawing/2014/main" id="{45739ECC-50C2-4A20-B6DE-DD017B7C400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4478942" y="-14814"/>
            <a:ext cx="3272217" cy="4909526"/>
          </a:xfrm>
        </p:spPr>
      </p:pic>
      <p:sp>
        <p:nvSpPr>
          <p:cNvPr id="4" name="Platshållare för text 3">
            <a:extLst>
              <a:ext uri="{FF2B5EF4-FFF2-40B4-BE49-F238E27FC236}">
                <a16:creationId xmlns:a16="http://schemas.microsoft.com/office/drawing/2014/main" id="{988058C7-86E7-4AC1-B567-E43DABDB8A40}"/>
              </a:ext>
            </a:extLst>
          </p:cNvPr>
          <p:cNvSpPr>
            <a:spLocks noGrp="1"/>
          </p:cNvSpPr>
          <p:nvPr>
            <p:ph type="body" sz="half" idx="2"/>
          </p:nvPr>
        </p:nvSpPr>
        <p:spPr>
          <a:xfrm>
            <a:off x="629841" y="1543050"/>
            <a:ext cx="2588280" cy="2858691"/>
          </a:xfrm>
        </p:spPr>
        <p:txBody>
          <a:bodyPr/>
          <a:lstStyle/>
          <a:p>
            <a:pPr marL="171450" indent="-171450">
              <a:buFont typeface="Arial" panose="020B0604020202020204" pitchFamily="34" charset="0"/>
              <a:buChar char="•"/>
            </a:pPr>
            <a:r>
              <a:rPr lang="sv-FI" sz="1400" dirty="0">
                <a:latin typeface="+mn-lt"/>
              </a:rPr>
              <a:t>Batterier och små ackumulatorer</a:t>
            </a:r>
          </a:p>
          <a:p>
            <a:pPr marL="171450" indent="-171450">
              <a:buFont typeface="Arial" panose="020B0604020202020204" pitchFamily="34" charset="0"/>
              <a:buChar char="•"/>
            </a:pPr>
            <a:r>
              <a:rPr lang="sv-FI" sz="1400" dirty="0">
                <a:latin typeface="+mn-lt"/>
              </a:rPr>
              <a:t>Tejpa polerna för att undvika kortslutning och brand</a:t>
            </a:r>
          </a:p>
          <a:p>
            <a:pPr marL="171450" indent="-171450">
              <a:buFont typeface="Arial" panose="020B0604020202020204" pitchFamily="34" charset="0"/>
              <a:buChar char="•"/>
            </a:pPr>
            <a:r>
              <a:rPr lang="sv-FI" sz="1400" dirty="0">
                <a:latin typeface="+mn-lt"/>
              </a:rPr>
              <a:t>Samlas in vid ekopunkterna och vid affärer</a:t>
            </a:r>
          </a:p>
          <a:p>
            <a:pPr marL="171450" indent="-171450">
              <a:buFont typeface="Arial" panose="020B0604020202020204" pitchFamily="34" charset="0"/>
              <a:buChar char="•"/>
            </a:pPr>
            <a:r>
              <a:rPr lang="sv-FI" sz="1400" dirty="0">
                <a:latin typeface="+mn-lt"/>
              </a:rPr>
              <a:t>Batterier är miljöfarligt avfall</a:t>
            </a:r>
          </a:p>
          <a:p>
            <a:pPr marL="171450" indent="-171450">
              <a:buFont typeface="Arial" panose="020B0604020202020204" pitchFamily="34" charset="0"/>
              <a:buChar char="•"/>
            </a:pPr>
            <a:r>
              <a:rPr lang="sv-FI" sz="1400" dirty="0">
                <a:latin typeface="+mn-lt"/>
              </a:rPr>
              <a:t>Metallerna återvinns och vissa ämnen används som gödsel i jordbruk</a:t>
            </a:r>
          </a:p>
          <a:p>
            <a:pPr marL="171450" indent="-171450">
              <a:buFont typeface="Arial" panose="020B0604020202020204" pitchFamily="34" charset="0"/>
              <a:buChar char="•"/>
            </a:pPr>
            <a:endParaRPr lang="sv-FI" dirty="0"/>
          </a:p>
        </p:txBody>
      </p:sp>
      <p:sp>
        <p:nvSpPr>
          <p:cNvPr id="5" name="Platshållare för sidfot 4">
            <a:extLst>
              <a:ext uri="{FF2B5EF4-FFF2-40B4-BE49-F238E27FC236}">
                <a16:creationId xmlns:a16="http://schemas.microsoft.com/office/drawing/2014/main" id="{EEC41C47-56A9-4884-A68D-AD15BC838C61}"/>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1116056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2B3245-ACEC-4782-A300-0B69A47E2CB4}"/>
              </a:ext>
            </a:extLst>
          </p:cNvPr>
          <p:cNvSpPr>
            <a:spLocks noGrp="1"/>
          </p:cNvSpPr>
          <p:nvPr>
            <p:ph type="title"/>
          </p:nvPr>
        </p:nvSpPr>
        <p:spPr/>
        <p:txBody>
          <a:bodyPr/>
          <a:lstStyle/>
          <a:p>
            <a:r>
              <a:rPr lang="sv-FI" dirty="0">
                <a:latin typeface="+mj-lt"/>
              </a:rPr>
              <a:t>Farligt avfall</a:t>
            </a:r>
          </a:p>
        </p:txBody>
      </p:sp>
      <p:pic>
        <p:nvPicPr>
          <p:cNvPr id="7" name="Platshållare för innehåll 6">
            <a:extLst>
              <a:ext uri="{FF2B5EF4-FFF2-40B4-BE49-F238E27FC236}">
                <a16:creationId xmlns:a16="http://schemas.microsoft.com/office/drawing/2014/main" id="{93C71B60-5A71-499D-880D-565C32501B2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16200000">
            <a:off x="4914452" y="139671"/>
            <a:ext cx="3161144" cy="4742874"/>
          </a:xfrm>
        </p:spPr>
      </p:pic>
      <p:sp>
        <p:nvSpPr>
          <p:cNvPr id="4" name="Platshållare för text 3">
            <a:extLst>
              <a:ext uri="{FF2B5EF4-FFF2-40B4-BE49-F238E27FC236}">
                <a16:creationId xmlns:a16="http://schemas.microsoft.com/office/drawing/2014/main" id="{D456AFFC-A71D-4AE9-8E52-881DC058838F}"/>
              </a:ext>
            </a:extLst>
          </p:cNvPr>
          <p:cNvSpPr>
            <a:spLocks noGrp="1"/>
          </p:cNvSpPr>
          <p:nvPr>
            <p:ph type="body" sz="half" idx="2"/>
          </p:nvPr>
        </p:nvSpPr>
        <p:spPr>
          <a:xfrm>
            <a:off x="629841" y="1543050"/>
            <a:ext cx="2949178" cy="2649242"/>
          </a:xfrm>
        </p:spPr>
        <p:txBody>
          <a:bodyPr>
            <a:noAutofit/>
          </a:bodyPr>
          <a:lstStyle/>
          <a:p>
            <a:pPr marL="171450" indent="-171450">
              <a:buFont typeface="Arial" panose="020B0604020202020204" pitchFamily="34" charset="0"/>
              <a:buChar char="•"/>
            </a:pPr>
            <a:r>
              <a:rPr lang="sv-FI" sz="1400" dirty="0">
                <a:latin typeface="+mn-lt"/>
              </a:rPr>
              <a:t>Kan vara farlig för människan eller miljön.</a:t>
            </a:r>
          </a:p>
          <a:p>
            <a:pPr marL="171450" indent="-171450">
              <a:buFont typeface="Arial" panose="020B0604020202020204" pitchFamily="34" charset="0"/>
              <a:buChar char="•"/>
            </a:pPr>
            <a:r>
              <a:rPr lang="sv-FI" sz="1400" dirty="0">
                <a:latin typeface="+mn-lt"/>
              </a:rPr>
              <a:t>Förs till en återvinningsstation</a:t>
            </a:r>
          </a:p>
          <a:p>
            <a:pPr marL="171450" indent="-171450">
              <a:buFont typeface="Arial" panose="020B0604020202020204" pitchFamily="34" charset="0"/>
              <a:buChar char="•"/>
            </a:pPr>
            <a:r>
              <a:rPr lang="sv-FI" sz="1400" dirty="0">
                <a:latin typeface="+mn-lt"/>
              </a:rPr>
              <a:t>Har ibland symbol, men inte alltid </a:t>
            </a:r>
          </a:p>
          <a:p>
            <a:pPr marL="171450" indent="-171450">
              <a:buFont typeface="Arial" panose="020B0604020202020204" pitchFamily="34" charset="0"/>
              <a:buChar char="•"/>
            </a:pPr>
            <a:r>
              <a:rPr lang="sv-FI" sz="1400" dirty="0">
                <a:latin typeface="+mn-lt"/>
              </a:rPr>
              <a:t>Produkten ska om möjligt förvaras i originalförpackning, blanda inte olika farliga avfall!</a:t>
            </a:r>
          </a:p>
        </p:txBody>
      </p:sp>
      <p:sp>
        <p:nvSpPr>
          <p:cNvPr id="5" name="Platshållare för sidfot 4">
            <a:extLst>
              <a:ext uri="{FF2B5EF4-FFF2-40B4-BE49-F238E27FC236}">
                <a16:creationId xmlns:a16="http://schemas.microsoft.com/office/drawing/2014/main" id="{C9BAFF04-C454-4499-A99F-91E5639DAB86}"/>
              </a:ext>
            </a:extLst>
          </p:cNvPr>
          <p:cNvSpPr>
            <a:spLocks noGrp="1"/>
          </p:cNvSpPr>
          <p:nvPr>
            <p:ph type="ftr" sz="quarter" idx="11"/>
          </p:nvPr>
        </p:nvSpPr>
        <p:spPr/>
        <p:txBody>
          <a:bodyPr/>
          <a:lstStyle/>
          <a:p>
            <a:r>
              <a:rPr lang="fi-FI"/>
              <a:t>stormossen.fi</a:t>
            </a:r>
            <a:endParaRPr lang="fi-FI" dirty="0"/>
          </a:p>
        </p:txBody>
      </p:sp>
      <p:pic>
        <p:nvPicPr>
          <p:cNvPr id="6" name="Bildobjekt 5">
            <a:extLst>
              <a:ext uri="{FF2B5EF4-FFF2-40B4-BE49-F238E27FC236}">
                <a16:creationId xmlns:a16="http://schemas.microsoft.com/office/drawing/2014/main" id="{1CAC4EA9-B72A-4567-9541-D046EFD8DE3F}"/>
              </a:ext>
            </a:extLst>
          </p:cNvPr>
          <p:cNvPicPr>
            <a:picLocks noChangeAspect="1"/>
          </p:cNvPicPr>
          <p:nvPr/>
        </p:nvPicPr>
        <p:blipFill>
          <a:blip r:embed="rId4"/>
          <a:stretch>
            <a:fillRect/>
          </a:stretch>
        </p:blipFill>
        <p:spPr>
          <a:xfrm>
            <a:off x="263106" y="3770280"/>
            <a:ext cx="3588197" cy="1193830"/>
          </a:xfrm>
          <a:prstGeom prst="rect">
            <a:avLst/>
          </a:prstGeom>
        </p:spPr>
      </p:pic>
    </p:spTree>
    <p:extLst>
      <p:ext uri="{BB962C8B-B14F-4D97-AF65-F5344CB8AC3E}">
        <p14:creationId xmlns:p14="http://schemas.microsoft.com/office/powerpoint/2010/main" val="187508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D7D901-EB77-1C40-A332-78A2DD597B81}"/>
              </a:ext>
            </a:extLst>
          </p:cNvPr>
          <p:cNvSpPr>
            <a:spLocks noGrp="1"/>
          </p:cNvSpPr>
          <p:nvPr>
            <p:ph type="ftr" sz="quarter" idx="11"/>
          </p:nvPr>
        </p:nvSpPr>
        <p:spPr/>
        <p:txBody>
          <a:bodyPr/>
          <a:lstStyle/>
          <a:p>
            <a:r>
              <a:rPr lang="fi-FI"/>
              <a:t>stormossen.fi</a:t>
            </a:r>
            <a:endParaRPr lang="fi-FI" dirty="0"/>
          </a:p>
        </p:txBody>
      </p:sp>
      <p:sp>
        <p:nvSpPr>
          <p:cNvPr id="6" name="Date Placeholder 5">
            <a:extLst>
              <a:ext uri="{FF2B5EF4-FFF2-40B4-BE49-F238E27FC236}">
                <a16:creationId xmlns:a16="http://schemas.microsoft.com/office/drawing/2014/main" id="{3627AE72-155C-474F-8EE9-E825854C066F}"/>
              </a:ext>
            </a:extLst>
          </p:cNvPr>
          <p:cNvSpPr>
            <a:spLocks noGrp="1"/>
          </p:cNvSpPr>
          <p:nvPr>
            <p:ph type="dt" sz="half" idx="10"/>
          </p:nvPr>
        </p:nvSpPr>
        <p:spPr/>
        <p:txBody>
          <a:bodyPr/>
          <a:lstStyle/>
          <a:p>
            <a:fld id="{B28A4580-C6EF-A841-A454-190B276D4D7F}" type="datetime1">
              <a:rPr lang="fi-FI" smtClean="0"/>
              <a:t>10.7.2020</a:t>
            </a:fld>
            <a:endParaRPr lang="fi-FI" dirty="0"/>
          </a:p>
        </p:txBody>
      </p:sp>
      <p:sp>
        <p:nvSpPr>
          <p:cNvPr id="7" name="Slide Number Placeholder 6">
            <a:extLst>
              <a:ext uri="{FF2B5EF4-FFF2-40B4-BE49-F238E27FC236}">
                <a16:creationId xmlns:a16="http://schemas.microsoft.com/office/drawing/2014/main" id="{29EB43F8-7C61-E940-9A1D-C0D6FAD800AC}"/>
              </a:ext>
            </a:extLst>
          </p:cNvPr>
          <p:cNvSpPr>
            <a:spLocks noGrp="1"/>
          </p:cNvSpPr>
          <p:nvPr>
            <p:ph type="sldNum" sz="quarter" idx="12"/>
          </p:nvPr>
        </p:nvSpPr>
        <p:spPr/>
        <p:txBody>
          <a:bodyPr/>
          <a:lstStyle/>
          <a:p>
            <a:fld id="{98292C0A-FEB2-3D4C-834B-E9E82EB6286D}" type="slidenum">
              <a:rPr lang="fi-FI" smtClean="0"/>
              <a:pPr/>
              <a:t>2</a:t>
            </a:fld>
            <a:endParaRPr lang="fi-FI" dirty="0"/>
          </a:p>
        </p:txBody>
      </p:sp>
      <p:sp>
        <p:nvSpPr>
          <p:cNvPr id="3" name="Title 2">
            <a:extLst>
              <a:ext uri="{FF2B5EF4-FFF2-40B4-BE49-F238E27FC236}">
                <a16:creationId xmlns:a16="http://schemas.microsoft.com/office/drawing/2014/main" id="{423036A0-A19C-7246-AB28-1AB091AE94EE}"/>
              </a:ext>
            </a:extLst>
          </p:cNvPr>
          <p:cNvSpPr>
            <a:spLocks noGrp="1"/>
          </p:cNvSpPr>
          <p:nvPr>
            <p:ph type="title"/>
          </p:nvPr>
        </p:nvSpPr>
        <p:spPr/>
        <p:txBody>
          <a:bodyPr>
            <a:noAutofit/>
          </a:bodyPr>
          <a:lstStyle/>
          <a:p>
            <a:r>
              <a:rPr lang="fi-FI" dirty="0" err="1"/>
              <a:t>Stormossen</a:t>
            </a:r>
            <a:r>
              <a:rPr lang="fi-FI" dirty="0"/>
              <a:t> – </a:t>
            </a:r>
            <a:br>
              <a:rPr lang="fi-FI" dirty="0"/>
            </a:br>
            <a:r>
              <a:rPr lang="fi-FI" dirty="0"/>
              <a:t>ett </a:t>
            </a:r>
            <a:r>
              <a:rPr lang="fi-FI" dirty="0" err="1"/>
              <a:t>bolag</a:t>
            </a:r>
            <a:r>
              <a:rPr lang="fi-FI" dirty="0"/>
              <a:t> </a:t>
            </a:r>
            <a:r>
              <a:rPr lang="fi-FI" dirty="0" err="1"/>
              <a:t>som</a:t>
            </a:r>
            <a:r>
              <a:rPr lang="fi-FI" dirty="0"/>
              <a:t> </a:t>
            </a:r>
            <a:r>
              <a:rPr lang="fi-FI" dirty="0" err="1"/>
              <a:t>hanterar</a:t>
            </a:r>
            <a:r>
              <a:rPr lang="fi-FI" dirty="0"/>
              <a:t> </a:t>
            </a:r>
            <a:r>
              <a:rPr lang="fi-FI" dirty="0" err="1"/>
              <a:t>avfall</a:t>
            </a:r>
            <a:r>
              <a:rPr lang="fi-FI" dirty="0"/>
              <a:t>  </a:t>
            </a:r>
          </a:p>
        </p:txBody>
      </p:sp>
      <p:sp>
        <p:nvSpPr>
          <p:cNvPr id="4" name="Text Placeholder 3">
            <a:extLst>
              <a:ext uri="{FF2B5EF4-FFF2-40B4-BE49-F238E27FC236}">
                <a16:creationId xmlns:a16="http://schemas.microsoft.com/office/drawing/2014/main" id="{11A300A6-C470-6C4B-805F-7425964CEEE3}"/>
              </a:ext>
            </a:extLst>
          </p:cNvPr>
          <p:cNvSpPr>
            <a:spLocks noGrp="1"/>
          </p:cNvSpPr>
          <p:nvPr>
            <p:ph type="body" sz="quarter" idx="14"/>
          </p:nvPr>
        </p:nvSpPr>
        <p:spPr>
          <a:xfrm>
            <a:off x="2947702" y="1700055"/>
            <a:ext cx="2647463" cy="2131941"/>
          </a:xfrm>
        </p:spPr>
        <p:txBody>
          <a:bodyPr>
            <a:normAutofit/>
          </a:bodyPr>
          <a:lstStyle/>
          <a:p>
            <a:pPr marL="171450" indent="-171450">
              <a:buFont typeface="Arial" panose="020B0604020202020204" pitchFamily="34" charset="0"/>
              <a:buChar char="•"/>
            </a:pPr>
            <a:r>
              <a:rPr lang="fi-FI" sz="1400" dirty="0" err="1">
                <a:solidFill>
                  <a:schemeClr val="tx2"/>
                </a:solidFill>
                <a:latin typeface="+mn-lt"/>
              </a:rPr>
              <a:t>Grundat</a:t>
            </a:r>
            <a:r>
              <a:rPr lang="fi-FI" sz="1400" dirty="0">
                <a:solidFill>
                  <a:schemeClr val="tx2"/>
                </a:solidFill>
                <a:latin typeface="+mn-lt"/>
              </a:rPr>
              <a:t> 1985, ett av </a:t>
            </a:r>
            <a:r>
              <a:rPr lang="fi-FI" sz="1400" dirty="0" err="1">
                <a:solidFill>
                  <a:schemeClr val="tx2"/>
                </a:solidFill>
                <a:latin typeface="+mn-lt"/>
              </a:rPr>
              <a:t>Finlands</a:t>
            </a:r>
            <a:r>
              <a:rPr lang="fi-FI" sz="1400" dirty="0">
                <a:solidFill>
                  <a:schemeClr val="tx2"/>
                </a:solidFill>
                <a:latin typeface="+mn-lt"/>
              </a:rPr>
              <a:t> </a:t>
            </a:r>
            <a:r>
              <a:rPr lang="fi-FI" sz="1400" dirty="0" err="1">
                <a:solidFill>
                  <a:schemeClr val="tx2"/>
                </a:solidFill>
                <a:latin typeface="+mn-lt"/>
              </a:rPr>
              <a:t>äldsta</a:t>
            </a:r>
            <a:r>
              <a:rPr lang="fi-FI" sz="1400" dirty="0">
                <a:solidFill>
                  <a:schemeClr val="tx2"/>
                </a:solidFill>
                <a:latin typeface="+mn-lt"/>
              </a:rPr>
              <a:t> </a:t>
            </a:r>
            <a:r>
              <a:rPr lang="fi-FI" sz="1400" dirty="0" err="1">
                <a:solidFill>
                  <a:schemeClr val="tx2"/>
                </a:solidFill>
                <a:latin typeface="+mn-lt"/>
              </a:rPr>
              <a:t>kommunala</a:t>
            </a:r>
            <a:r>
              <a:rPr lang="fi-FI" sz="1400" dirty="0">
                <a:solidFill>
                  <a:schemeClr val="tx2"/>
                </a:solidFill>
                <a:latin typeface="+mn-lt"/>
              </a:rPr>
              <a:t> </a:t>
            </a:r>
            <a:r>
              <a:rPr lang="fi-FI" sz="1400" dirty="0" err="1">
                <a:solidFill>
                  <a:schemeClr val="tx2"/>
                </a:solidFill>
                <a:latin typeface="+mn-lt"/>
              </a:rPr>
              <a:t>avfallsbolag</a:t>
            </a:r>
            <a:endParaRPr lang="fi-FI" sz="1400" dirty="0">
              <a:solidFill>
                <a:schemeClr val="tx2"/>
              </a:solidFill>
              <a:latin typeface="+mn-lt"/>
            </a:endParaRPr>
          </a:p>
          <a:p>
            <a:pPr marL="171450" indent="-171450">
              <a:buFont typeface="Arial" panose="020B0604020202020204" pitchFamily="34" charset="0"/>
              <a:buChar char="•"/>
            </a:pPr>
            <a:r>
              <a:rPr lang="fi-FI" sz="1400" dirty="0">
                <a:solidFill>
                  <a:schemeClr val="tx2"/>
                </a:solidFill>
                <a:latin typeface="+mn-lt"/>
              </a:rPr>
              <a:t>Sex </a:t>
            </a:r>
            <a:r>
              <a:rPr lang="fi-FI" sz="1400" dirty="0" err="1">
                <a:solidFill>
                  <a:schemeClr val="tx2"/>
                </a:solidFill>
                <a:latin typeface="+mn-lt"/>
              </a:rPr>
              <a:t>ägarkommuner</a:t>
            </a:r>
            <a:r>
              <a:rPr lang="fi-FI" sz="1400" dirty="0">
                <a:solidFill>
                  <a:schemeClr val="tx2"/>
                </a:solidFill>
                <a:latin typeface="+mn-lt"/>
              </a:rPr>
              <a:t> </a:t>
            </a:r>
          </a:p>
          <a:p>
            <a:pPr marL="171450" indent="-171450">
              <a:buFont typeface="Arial" panose="020B0604020202020204" pitchFamily="34" charset="0"/>
              <a:buChar char="•"/>
            </a:pPr>
            <a:r>
              <a:rPr lang="sv-FI" sz="1400" dirty="0">
                <a:solidFill>
                  <a:schemeClr val="tx2"/>
                </a:solidFill>
                <a:latin typeface="+mn-lt"/>
              </a:rPr>
              <a:t>Kommunernas ansvar är att ta hand om hushållens avfall och avfall från offentliga sektorn</a:t>
            </a:r>
          </a:p>
          <a:p>
            <a:pPr marL="171450" indent="-171450">
              <a:buFont typeface="Arial" panose="020B0604020202020204" pitchFamily="34" charset="0"/>
              <a:buChar char="•"/>
            </a:pPr>
            <a:r>
              <a:rPr lang="sv-FI" sz="1400" dirty="0">
                <a:solidFill>
                  <a:schemeClr val="tx2"/>
                </a:solidFill>
                <a:latin typeface="+mn-lt"/>
              </a:rPr>
              <a:t>Det finns 33 avfallsbolag i Finland</a:t>
            </a:r>
          </a:p>
          <a:p>
            <a:endParaRPr lang="fi-FI" sz="1400" dirty="0">
              <a:latin typeface="+mn-lt"/>
            </a:endParaRPr>
          </a:p>
          <a:p>
            <a:endParaRPr lang="fi-FI" dirty="0"/>
          </a:p>
        </p:txBody>
      </p:sp>
      <p:pic>
        <p:nvPicPr>
          <p:cNvPr id="8" name="Picture 2">
            <a:extLst>
              <a:ext uri="{FF2B5EF4-FFF2-40B4-BE49-F238E27FC236}">
                <a16:creationId xmlns:a16="http://schemas.microsoft.com/office/drawing/2014/main" id="{73450F7E-3C9A-413E-9527-B40F4276334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40645" y="390646"/>
            <a:ext cx="2560458" cy="3171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a:extLst>
              <a:ext uri="{FF2B5EF4-FFF2-40B4-BE49-F238E27FC236}">
                <a16:creationId xmlns:a16="http://schemas.microsoft.com/office/drawing/2014/main" id="{B594C76E-42EC-467C-A87E-46A7C136F28B}"/>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47332" y="1887236"/>
            <a:ext cx="1256116" cy="233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772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3109F0-A3E2-484F-9AA1-1608D042FB8B}"/>
              </a:ext>
            </a:extLst>
          </p:cNvPr>
          <p:cNvSpPr>
            <a:spLocks noGrp="1"/>
          </p:cNvSpPr>
          <p:nvPr>
            <p:ph type="title"/>
          </p:nvPr>
        </p:nvSpPr>
        <p:spPr/>
        <p:txBody>
          <a:bodyPr/>
          <a:lstStyle/>
          <a:p>
            <a:r>
              <a:rPr lang="sv-FI" dirty="0">
                <a:latin typeface="+mj-lt"/>
              </a:rPr>
              <a:t>El- och elektronikskrot</a:t>
            </a:r>
            <a:br>
              <a:rPr lang="sv-FI" dirty="0">
                <a:latin typeface="+mj-lt"/>
              </a:rPr>
            </a:br>
            <a:endParaRPr lang="sv-FI" dirty="0">
              <a:latin typeface="+mj-lt"/>
            </a:endParaRPr>
          </a:p>
        </p:txBody>
      </p:sp>
      <p:pic>
        <p:nvPicPr>
          <p:cNvPr id="7" name="Platshållare för innehåll 6">
            <a:extLst>
              <a:ext uri="{FF2B5EF4-FFF2-40B4-BE49-F238E27FC236}">
                <a16:creationId xmlns:a16="http://schemas.microsoft.com/office/drawing/2014/main" id="{8E60AA37-6FD5-4DF2-8E6A-6CEA85C4C28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4877869" y="363836"/>
            <a:ext cx="3111988" cy="4669123"/>
          </a:xfrm>
        </p:spPr>
      </p:pic>
      <p:sp>
        <p:nvSpPr>
          <p:cNvPr id="4" name="Platshållare för text 3">
            <a:extLst>
              <a:ext uri="{FF2B5EF4-FFF2-40B4-BE49-F238E27FC236}">
                <a16:creationId xmlns:a16="http://schemas.microsoft.com/office/drawing/2014/main" id="{17271AC7-9B06-45CA-AA34-7EABB2D11FEC}"/>
              </a:ext>
            </a:extLst>
          </p:cNvPr>
          <p:cNvSpPr>
            <a:spLocks noGrp="1"/>
          </p:cNvSpPr>
          <p:nvPr>
            <p:ph type="body" sz="half" idx="2"/>
          </p:nvPr>
        </p:nvSpPr>
        <p:spPr>
          <a:xfrm>
            <a:off x="629841" y="1543050"/>
            <a:ext cx="2949178" cy="3111989"/>
          </a:xfrm>
        </p:spPr>
        <p:txBody>
          <a:bodyPr>
            <a:normAutofit/>
          </a:bodyPr>
          <a:lstStyle/>
          <a:p>
            <a:pPr marL="171450" indent="-171450">
              <a:buFont typeface="Arial" panose="020B0604020202020204" pitchFamily="34" charset="0"/>
              <a:buChar char="•"/>
            </a:pPr>
            <a:r>
              <a:rPr lang="sv-FI" sz="1400" dirty="0">
                <a:latin typeface="+mn-lt"/>
              </a:rPr>
              <a:t>Förs till en återvinningsstation, små prylar kan lämnas vid affärer som säljer elektronik</a:t>
            </a:r>
          </a:p>
          <a:p>
            <a:pPr marL="171450" indent="-171450">
              <a:buFont typeface="Arial" panose="020B0604020202020204" pitchFamily="34" charset="0"/>
              <a:buChar char="•"/>
            </a:pPr>
            <a:r>
              <a:rPr lang="sv-FI" sz="1400" dirty="0">
                <a:latin typeface="+mn-lt"/>
              </a:rPr>
              <a:t>”Alla prylar som lyst eller haft ljud”</a:t>
            </a:r>
          </a:p>
          <a:p>
            <a:pPr marL="171450" indent="-171450">
              <a:buFont typeface="Arial" panose="020B0604020202020204" pitchFamily="34" charset="0"/>
              <a:buChar char="•"/>
            </a:pPr>
            <a:r>
              <a:rPr lang="sv-FI" sz="1400" dirty="0">
                <a:latin typeface="+mn-lt"/>
              </a:rPr>
              <a:t>Även LED-lampor</a:t>
            </a:r>
          </a:p>
          <a:p>
            <a:pPr marL="171450" indent="-171450">
              <a:buFont typeface="Arial" panose="020B0604020202020204" pitchFamily="34" charset="0"/>
              <a:buChar char="•"/>
            </a:pPr>
            <a:r>
              <a:rPr lang="sv-FI" sz="1400" dirty="0">
                <a:latin typeface="+mn-lt"/>
              </a:rPr>
              <a:t>Många komponenter och material kan återvinnas och användas när man gör nya prylar.</a:t>
            </a:r>
          </a:p>
          <a:p>
            <a:endParaRPr lang="sv-FI" sz="1400" dirty="0">
              <a:latin typeface="+mn-lt"/>
            </a:endParaRPr>
          </a:p>
          <a:p>
            <a:endParaRPr lang="sv-FI" sz="1400" dirty="0">
              <a:latin typeface="+mn-lt"/>
            </a:endParaRPr>
          </a:p>
          <a:p>
            <a:r>
              <a:rPr lang="sv-FI" sz="1400" dirty="0">
                <a:latin typeface="+mn-lt"/>
              </a:rPr>
              <a:t>Hur många gamla mobiltelefoner har du liggandes hemma?</a:t>
            </a:r>
          </a:p>
        </p:txBody>
      </p:sp>
      <p:sp>
        <p:nvSpPr>
          <p:cNvPr id="5" name="Platshållare för sidfot 4">
            <a:extLst>
              <a:ext uri="{FF2B5EF4-FFF2-40B4-BE49-F238E27FC236}">
                <a16:creationId xmlns:a16="http://schemas.microsoft.com/office/drawing/2014/main" id="{F097B320-6524-4593-A2FF-BC9F500BD2A3}"/>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1279116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72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2A16FF-29E0-42EF-ADD3-CE0910881E17}"/>
              </a:ext>
            </a:extLst>
          </p:cNvPr>
          <p:cNvSpPr>
            <a:spLocks noGrp="1"/>
          </p:cNvSpPr>
          <p:nvPr>
            <p:ph type="title"/>
          </p:nvPr>
        </p:nvSpPr>
        <p:spPr/>
        <p:txBody>
          <a:bodyPr/>
          <a:lstStyle/>
          <a:p>
            <a:r>
              <a:rPr lang="sv-SE" dirty="0"/>
              <a:t>Har du besökt..?</a:t>
            </a:r>
            <a:endParaRPr lang="sv-FI" dirty="0"/>
          </a:p>
        </p:txBody>
      </p:sp>
      <p:sp>
        <p:nvSpPr>
          <p:cNvPr id="3" name="Platshållare för innehåll 2">
            <a:extLst>
              <a:ext uri="{FF2B5EF4-FFF2-40B4-BE49-F238E27FC236}">
                <a16:creationId xmlns:a16="http://schemas.microsoft.com/office/drawing/2014/main" id="{619AD810-D3E0-48AF-8EF9-D93519D5DB47}"/>
              </a:ext>
            </a:extLst>
          </p:cNvPr>
          <p:cNvSpPr>
            <a:spLocks noGrp="1"/>
          </p:cNvSpPr>
          <p:nvPr>
            <p:ph idx="1"/>
          </p:nvPr>
        </p:nvSpPr>
        <p:spPr>
          <a:xfrm>
            <a:off x="628650" y="1369219"/>
            <a:ext cx="3734123" cy="3022571"/>
          </a:xfrm>
        </p:spPr>
        <p:txBody>
          <a:bodyPr/>
          <a:lstStyle/>
          <a:p>
            <a:r>
              <a:rPr lang="sv-SE" dirty="0">
                <a:latin typeface="+mn-lt"/>
              </a:rPr>
              <a:t>Stormossens bioavfallsanläggning</a:t>
            </a:r>
          </a:p>
          <a:p>
            <a:pPr marL="0" indent="0">
              <a:buNone/>
            </a:pPr>
            <a:endParaRPr lang="sv-SE" dirty="0">
              <a:latin typeface="+mn-lt"/>
            </a:endParaRPr>
          </a:p>
          <a:p>
            <a:r>
              <a:rPr lang="sv-SE" dirty="0">
                <a:latin typeface="+mn-lt"/>
              </a:rPr>
              <a:t>En återvinningsstation</a:t>
            </a:r>
          </a:p>
          <a:p>
            <a:pPr marL="0" indent="0">
              <a:buNone/>
            </a:pPr>
            <a:endParaRPr lang="sv-SE" dirty="0">
              <a:latin typeface="+mn-lt"/>
            </a:endParaRPr>
          </a:p>
          <a:p>
            <a:r>
              <a:rPr lang="sv-SE" dirty="0">
                <a:latin typeface="+mn-lt"/>
              </a:rPr>
              <a:t>En ekopunkt</a:t>
            </a:r>
          </a:p>
          <a:p>
            <a:endParaRPr lang="sv-SE" dirty="0">
              <a:latin typeface="+mn-lt"/>
            </a:endParaRPr>
          </a:p>
          <a:p>
            <a:r>
              <a:rPr lang="sv-SE" dirty="0">
                <a:latin typeface="+mn-lt"/>
              </a:rPr>
              <a:t>En biogastanknings-                                      station</a:t>
            </a:r>
          </a:p>
          <a:p>
            <a:endParaRPr lang="sv-SE" dirty="0">
              <a:latin typeface="+mn-lt"/>
            </a:endParaRPr>
          </a:p>
          <a:p>
            <a:r>
              <a:rPr lang="sv-SE" dirty="0" err="1">
                <a:latin typeface="+mn-lt"/>
              </a:rPr>
              <a:t>Westenergy</a:t>
            </a:r>
            <a:endParaRPr lang="sv-FI" dirty="0">
              <a:latin typeface="+mn-lt"/>
            </a:endParaRPr>
          </a:p>
        </p:txBody>
      </p:sp>
      <p:sp>
        <p:nvSpPr>
          <p:cNvPr id="4" name="Platshållare för sidfot 3">
            <a:extLst>
              <a:ext uri="{FF2B5EF4-FFF2-40B4-BE49-F238E27FC236}">
                <a16:creationId xmlns:a16="http://schemas.microsoft.com/office/drawing/2014/main" id="{C7297D20-5EE9-4868-A4CF-44D701282607}"/>
              </a:ext>
            </a:extLst>
          </p:cNvPr>
          <p:cNvSpPr>
            <a:spLocks noGrp="1"/>
          </p:cNvSpPr>
          <p:nvPr>
            <p:ph type="ftr" sz="quarter" idx="11"/>
          </p:nvPr>
        </p:nvSpPr>
        <p:spPr/>
        <p:txBody>
          <a:bodyPr/>
          <a:lstStyle/>
          <a:p>
            <a:r>
              <a:rPr lang="fi-FI" dirty="0"/>
              <a:t>stormossen.fi</a:t>
            </a:r>
          </a:p>
        </p:txBody>
      </p:sp>
      <p:pic>
        <p:nvPicPr>
          <p:cNvPr id="8" name="Bildobjekt 7">
            <a:extLst>
              <a:ext uri="{FF2B5EF4-FFF2-40B4-BE49-F238E27FC236}">
                <a16:creationId xmlns:a16="http://schemas.microsoft.com/office/drawing/2014/main" id="{A27D79E9-DC36-4D12-B00D-913A729CFB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95227" y="2585269"/>
            <a:ext cx="2843184" cy="2132388"/>
          </a:xfrm>
          <a:prstGeom prst="rect">
            <a:avLst/>
          </a:prstGeom>
        </p:spPr>
      </p:pic>
      <p:pic>
        <p:nvPicPr>
          <p:cNvPr id="7" name="Bildobjekt 6">
            <a:extLst>
              <a:ext uri="{FF2B5EF4-FFF2-40B4-BE49-F238E27FC236}">
                <a16:creationId xmlns:a16="http://schemas.microsoft.com/office/drawing/2014/main" id="{AC7972FC-ACA4-442E-9069-D9AC4E1F74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8411" y="115484"/>
            <a:ext cx="3579065" cy="2387208"/>
          </a:xfrm>
          <a:prstGeom prst="rect">
            <a:avLst/>
          </a:prstGeom>
        </p:spPr>
      </p:pic>
      <p:pic>
        <p:nvPicPr>
          <p:cNvPr id="10" name="Bildobjekt 9">
            <a:extLst>
              <a:ext uri="{FF2B5EF4-FFF2-40B4-BE49-F238E27FC236}">
                <a16:creationId xmlns:a16="http://schemas.microsoft.com/office/drawing/2014/main" id="{39F6631A-0A01-41AD-A22C-A4583EEEDC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5148" y="2929501"/>
            <a:ext cx="3291840" cy="2014728"/>
          </a:xfrm>
          <a:prstGeom prst="rect">
            <a:avLst/>
          </a:prstGeom>
        </p:spPr>
      </p:pic>
    </p:spTree>
    <p:extLst>
      <p:ext uri="{BB962C8B-B14F-4D97-AF65-F5344CB8AC3E}">
        <p14:creationId xmlns:p14="http://schemas.microsoft.com/office/powerpoint/2010/main" val="371112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8D134F-305A-4EF1-9FAE-9CB3F61C4ABE}"/>
              </a:ext>
            </a:extLst>
          </p:cNvPr>
          <p:cNvSpPr>
            <a:spLocks noGrp="1"/>
          </p:cNvSpPr>
          <p:nvPr>
            <p:ph type="ftr" sz="quarter" idx="11"/>
          </p:nvPr>
        </p:nvSpPr>
        <p:spPr/>
        <p:txBody>
          <a:bodyPr/>
          <a:lstStyle/>
          <a:p>
            <a:r>
              <a:rPr lang="fi-FI"/>
              <a:t>stormossen.fi</a:t>
            </a:r>
            <a:endParaRPr lang="fi-FI" dirty="0"/>
          </a:p>
        </p:txBody>
      </p:sp>
      <p:pic>
        <p:nvPicPr>
          <p:cNvPr id="5" name="Platshållare för bild 4">
            <a:extLst>
              <a:ext uri="{FF2B5EF4-FFF2-40B4-BE49-F238E27FC236}">
                <a16:creationId xmlns:a16="http://schemas.microsoft.com/office/drawing/2014/main" id="{4EC1E2FC-A7D2-471F-8151-4EC488D8462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536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B709BF8-33BF-4D05-B405-5C0020D14FF8}"/>
              </a:ext>
            </a:extLst>
          </p:cNvPr>
          <p:cNvSpPr>
            <a:spLocks noGrp="1"/>
          </p:cNvSpPr>
          <p:nvPr>
            <p:ph sz="half" idx="1"/>
          </p:nvPr>
        </p:nvSpPr>
        <p:spPr>
          <a:xfrm>
            <a:off x="628650" y="659808"/>
            <a:ext cx="3886200" cy="3550227"/>
          </a:xfrm>
        </p:spPr>
        <p:txBody>
          <a:bodyPr/>
          <a:lstStyle/>
          <a:p>
            <a:pPr marL="0" indent="0">
              <a:buNone/>
            </a:pPr>
            <a:r>
              <a:rPr lang="sv-SE" b="1" dirty="0">
                <a:latin typeface="+mn-lt"/>
              </a:rPr>
              <a:t>13 återvinningsstationer </a:t>
            </a:r>
            <a:r>
              <a:rPr lang="sv-SE" dirty="0">
                <a:latin typeface="+mn-lt"/>
              </a:rPr>
              <a:t>dit man kan föra </a:t>
            </a:r>
            <a:r>
              <a:rPr lang="sv-SE" dirty="0" err="1">
                <a:latin typeface="+mn-lt"/>
              </a:rPr>
              <a:t>bl.a</a:t>
            </a:r>
            <a:r>
              <a:rPr lang="sv-SE" dirty="0">
                <a:latin typeface="+mn-lt"/>
              </a:rPr>
              <a:t>:</a:t>
            </a:r>
          </a:p>
          <a:p>
            <a:r>
              <a:rPr lang="sv-SE" dirty="0">
                <a:latin typeface="+mn-lt"/>
              </a:rPr>
              <a:t>Farligt avfall</a:t>
            </a:r>
          </a:p>
          <a:p>
            <a:r>
              <a:rPr lang="sv-SE" dirty="0">
                <a:latin typeface="+mn-lt"/>
              </a:rPr>
              <a:t>El- och elektronikskrot</a:t>
            </a:r>
          </a:p>
          <a:p>
            <a:r>
              <a:rPr lang="sv-SE" dirty="0">
                <a:latin typeface="+mn-lt"/>
              </a:rPr>
              <a:t>Byggavfall</a:t>
            </a:r>
          </a:p>
          <a:p>
            <a:r>
              <a:rPr lang="sv-SE" dirty="0">
                <a:latin typeface="+mn-lt"/>
              </a:rPr>
              <a:t>Trädgårdsavfall</a:t>
            </a:r>
          </a:p>
          <a:p>
            <a:r>
              <a:rPr lang="sv-SE" dirty="0">
                <a:latin typeface="+mn-lt"/>
              </a:rPr>
              <a:t>Större avfallsmängder (=en släpkärra full)</a:t>
            </a:r>
          </a:p>
          <a:p>
            <a:pPr marL="0" indent="0">
              <a:buNone/>
            </a:pPr>
            <a:r>
              <a:rPr lang="sv-SE" b="1" dirty="0">
                <a:latin typeface="+mn-lt"/>
              </a:rPr>
              <a:t>+ </a:t>
            </a:r>
            <a:r>
              <a:rPr lang="sv-SE" b="1" dirty="0" err="1">
                <a:latin typeface="+mn-lt"/>
              </a:rPr>
              <a:t>Minimossen</a:t>
            </a:r>
            <a:r>
              <a:rPr lang="sv-SE" b="1" dirty="0">
                <a:latin typeface="+mn-lt"/>
              </a:rPr>
              <a:t> </a:t>
            </a:r>
            <a:r>
              <a:rPr lang="sv-SE" b="1" dirty="0" err="1">
                <a:latin typeface="+mn-lt"/>
              </a:rPr>
              <a:t>minihyötykäyttöasema</a:t>
            </a:r>
            <a:endParaRPr lang="sv-SE" b="1" dirty="0">
              <a:latin typeface="+mn-lt"/>
            </a:endParaRPr>
          </a:p>
          <a:p>
            <a:pPr marL="0" indent="0">
              <a:buNone/>
            </a:pPr>
            <a:endParaRPr lang="sv-FI" dirty="0"/>
          </a:p>
        </p:txBody>
      </p:sp>
      <p:sp>
        <p:nvSpPr>
          <p:cNvPr id="3" name="Platshållare för innehåll 2">
            <a:extLst>
              <a:ext uri="{FF2B5EF4-FFF2-40B4-BE49-F238E27FC236}">
                <a16:creationId xmlns:a16="http://schemas.microsoft.com/office/drawing/2014/main" id="{ADA17F0D-161A-4D27-B067-6E1826A36921}"/>
              </a:ext>
            </a:extLst>
          </p:cNvPr>
          <p:cNvSpPr>
            <a:spLocks noGrp="1"/>
          </p:cNvSpPr>
          <p:nvPr>
            <p:ph sz="half" idx="2"/>
          </p:nvPr>
        </p:nvSpPr>
        <p:spPr>
          <a:xfrm>
            <a:off x="4629151" y="3429955"/>
            <a:ext cx="3886200" cy="1646332"/>
          </a:xfrm>
        </p:spPr>
        <p:txBody>
          <a:bodyPr/>
          <a:lstStyle/>
          <a:p>
            <a:pPr marL="0" indent="0">
              <a:buNone/>
            </a:pPr>
            <a:r>
              <a:rPr lang="sv-SE" b="1" dirty="0">
                <a:latin typeface="+mn-lt"/>
              </a:rPr>
              <a:t>138 ekopunkter </a:t>
            </a:r>
            <a:r>
              <a:rPr lang="sv-SE" dirty="0">
                <a:latin typeface="+mn-lt"/>
              </a:rPr>
              <a:t>med insamlingskärl för:</a:t>
            </a:r>
          </a:p>
          <a:p>
            <a:pPr marL="285750" indent="-285750">
              <a:buFont typeface="Arial" panose="020B0604020202020204" pitchFamily="34" charset="0"/>
              <a:buChar char="•"/>
            </a:pPr>
            <a:r>
              <a:rPr lang="sv-FI" sz="1400" dirty="0">
                <a:latin typeface="+mn-lt"/>
              </a:rPr>
              <a:t>Papper, metall, glas, batterier, plastpåsar</a:t>
            </a:r>
          </a:p>
          <a:p>
            <a:pPr marL="285750" indent="-285750">
              <a:buFont typeface="Arial" panose="020B0604020202020204" pitchFamily="34" charset="0"/>
              <a:buChar char="•"/>
            </a:pPr>
            <a:r>
              <a:rPr lang="sv-FI" sz="1400" dirty="0">
                <a:latin typeface="+mn-lt"/>
              </a:rPr>
              <a:t>Kartong- och plastförpackningar (</a:t>
            </a:r>
            <a:r>
              <a:rPr lang="sv-FI" sz="1400" dirty="0" err="1">
                <a:latin typeface="+mn-lt"/>
              </a:rPr>
              <a:t>Rinkis</a:t>
            </a:r>
            <a:r>
              <a:rPr lang="sv-FI" sz="1400" dirty="0">
                <a:latin typeface="+mn-lt"/>
              </a:rPr>
              <a:t> ekopunkter)</a:t>
            </a:r>
          </a:p>
          <a:p>
            <a:pPr marL="285750" indent="-285750">
              <a:buFont typeface="Arial" panose="020B0604020202020204" pitchFamily="34" charset="0"/>
              <a:buChar char="•"/>
            </a:pPr>
            <a:r>
              <a:rPr lang="sv-FI" sz="1400" dirty="0">
                <a:latin typeface="+mn-lt"/>
              </a:rPr>
              <a:t>Insamlingslådor för användbara kläder och saker (UFF)</a:t>
            </a:r>
          </a:p>
        </p:txBody>
      </p:sp>
      <p:sp>
        <p:nvSpPr>
          <p:cNvPr id="4" name="Platshållare för sidfot 3">
            <a:extLst>
              <a:ext uri="{FF2B5EF4-FFF2-40B4-BE49-F238E27FC236}">
                <a16:creationId xmlns:a16="http://schemas.microsoft.com/office/drawing/2014/main" id="{9D8AE96A-C952-4E1C-A392-27960D96EB19}"/>
              </a:ext>
            </a:extLst>
          </p:cNvPr>
          <p:cNvSpPr>
            <a:spLocks noGrp="1"/>
          </p:cNvSpPr>
          <p:nvPr>
            <p:ph type="ftr" sz="quarter" idx="11"/>
          </p:nvPr>
        </p:nvSpPr>
        <p:spPr/>
        <p:txBody>
          <a:bodyPr/>
          <a:lstStyle/>
          <a:p>
            <a:r>
              <a:rPr lang="fi-FI" dirty="0"/>
              <a:t>stormossen.fi</a:t>
            </a:r>
          </a:p>
        </p:txBody>
      </p:sp>
      <p:sp>
        <p:nvSpPr>
          <p:cNvPr id="5" name="Rubrik 4">
            <a:extLst>
              <a:ext uri="{FF2B5EF4-FFF2-40B4-BE49-F238E27FC236}">
                <a16:creationId xmlns:a16="http://schemas.microsoft.com/office/drawing/2014/main" id="{EE284599-9D6C-44BF-816C-1109C10C37DD}"/>
              </a:ext>
            </a:extLst>
          </p:cNvPr>
          <p:cNvSpPr>
            <a:spLocks noGrp="1"/>
          </p:cNvSpPr>
          <p:nvPr>
            <p:ph type="title"/>
          </p:nvPr>
        </p:nvSpPr>
        <p:spPr>
          <a:xfrm>
            <a:off x="167906" y="131757"/>
            <a:ext cx="7886700" cy="45719"/>
          </a:xfrm>
        </p:spPr>
        <p:txBody>
          <a:bodyPr>
            <a:normAutofit fontScale="90000"/>
          </a:bodyPr>
          <a:lstStyle/>
          <a:p>
            <a:endParaRPr lang="sv-FI" dirty="0"/>
          </a:p>
        </p:txBody>
      </p:sp>
      <p:pic>
        <p:nvPicPr>
          <p:cNvPr id="7" name="Bildobjekt 6">
            <a:extLst>
              <a:ext uri="{FF2B5EF4-FFF2-40B4-BE49-F238E27FC236}">
                <a16:creationId xmlns:a16="http://schemas.microsoft.com/office/drawing/2014/main" id="{ABE8EB4D-13F8-4C08-9EBF-6B2557FBC9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2728117"/>
            <a:ext cx="3261124" cy="2174082"/>
          </a:xfrm>
          <a:prstGeom prst="rect">
            <a:avLst/>
          </a:prstGeom>
        </p:spPr>
      </p:pic>
      <p:pic>
        <p:nvPicPr>
          <p:cNvPr id="9" name="Bildobjekt 8">
            <a:extLst>
              <a:ext uri="{FF2B5EF4-FFF2-40B4-BE49-F238E27FC236}">
                <a16:creationId xmlns:a16="http://schemas.microsoft.com/office/drawing/2014/main" id="{4BF3558A-559F-4B35-BF8F-B6FEF3B913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4518" y="310709"/>
            <a:ext cx="4467528" cy="2970432"/>
          </a:xfrm>
          <a:prstGeom prst="rect">
            <a:avLst/>
          </a:prstGeom>
        </p:spPr>
      </p:pic>
    </p:spTree>
    <p:extLst>
      <p:ext uri="{BB962C8B-B14F-4D97-AF65-F5344CB8AC3E}">
        <p14:creationId xmlns:p14="http://schemas.microsoft.com/office/powerpoint/2010/main" val="212883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C95AE8F6-3D78-4954-B88F-696A921AE853}"/>
              </a:ext>
            </a:extLst>
          </p:cNvPr>
          <p:cNvSpPr>
            <a:spLocks noGrp="1"/>
          </p:cNvSpPr>
          <p:nvPr>
            <p:ph type="ftr" sz="quarter" idx="11"/>
          </p:nvPr>
        </p:nvSpPr>
        <p:spPr/>
        <p:txBody>
          <a:bodyPr/>
          <a:lstStyle/>
          <a:p>
            <a:r>
              <a:rPr lang="fi-FI" dirty="0"/>
              <a:t>stormossen.fi</a:t>
            </a:r>
          </a:p>
        </p:txBody>
      </p:sp>
      <p:pic>
        <p:nvPicPr>
          <p:cNvPr id="4" name="Platshållare för bild 4">
            <a:extLst>
              <a:ext uri="{FF2B5EF4-FFF2-40B4-BE49-F238E27FC236}">
                <a16:creationId xmlns:a16="http://schemas.microsoft.com/office/drawing/2014/main" id="{0E3C1544-A3D9-48D0-8F10-419524B23E8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1042" b="2170"/>
          <a:stretch/>
        </p:blipFill>
        <p:spPr>
          <a:xfrm>
            <a:off x="1231532" y="578287"/>
            <a:ext cx="6326802" cy="3766483"/>
          </a:xfrm>
        </p:spPr>
      </p:pic>
      <p:sp>
        <p:nvSpPr>
          <p:cNvPr id="3" name="textruta 2">
            <a:extLst>
              <a:ext uri="{FF2B5EF4-FFF2-40B4-BE49-F238E27FC236}">
                <a16:creationId xmlns:a16="http://schemas.microsoft.com/office/drawing/2014/main" id="{A2850EE3-4230-4706-BEBE-392339E8F210}"/>
              </a:ext>
            </a:extLst>
          </p:cNvPr>
          <p:cNvSpPr txBox="1"/>
          <p:nvPr/>
        </p:nvSpPr>
        <p:spPr>
          <a:xfrm>
            <a:off x="6511796" y="4642654"/>
            <a:ext cx="2336213" cy="276999"/>
          </a:xfrm>
          <a:prstGeom prst="rect">
            <a:avLst/>
          </a:prstGeom>
          <a:noFill/>
        </p:spPr>
        <p:txBody>
          <a:bodyPr wrap="square" rtlCol="0">
            <a:spAutoFit/>
          </a:bodyPr>
          <a:lstStyle/>
          <a:p>
            <a:r>
              <a:rPr lang="sv-SE" sz="1200" dirty="0">
                <a:solidFill>
                  <a:schemeClr val="tx2"/>
                </a:solidFill>
              </a:rPr>
              <a:t>Källa: Statistikcentralen 2018 </a:t>
            </a:r>
            <a:endParaRPr lang="sv-FI" sz="1200" dirty="0">
              <a:solidFill>
                <a:schemeClr val="tx2"/>
              </a:solidFill>
            </a:endParaRPr>
          </a:p>
        </p:txBody>
      </p:sp>
      <p:sp>
        <p:nvSpPr>
          <p:cNvPr id="5" name="textruta 4">
            <a:extLst>
              <a:ext uri="{FF2B5EF4-FFF2-40B4-BE49-F238E27FC236}">
                <a16:creationId xmlns:a16="http://schemas.microsoft.com/office/drawing/2014/main" id="{731358A2-DCF4-4D17-B833-2B779E0CE0D6}"/>
              </a:ext>
            </a:extLst>
          </p:cNvPr>
          <p:cNvSpPr txBox="1"/>
          <p:nvPr/>
        </p:nvSpPr>
        <p:spPr>
          <a:xfrm>
            <a:off x="2167075" y="4171632"/>
            <a:ext cx="1516953" cy="276999"/>
          </a:xfrm>
          <a:prstGeom prst="rect">
            <a:avLst/>
          </a:prstGeom>
          <a:noFill/>
        </p:spPr>
        <p:txBody>
          <a:bodyPr wrap="square" rtlCol="0">
            <a:spAutoFit/>
          </a:bodyPr>
          <a:lstStyle/>
          <a:p>
            <a:r>
              <a:rPr lang="sv-SE" sz="1200" dirty="0">
                <a:solidFill>
                  <a:schemeClr val="tx2"/>
                </a:solidFill>
              </a:rPr>
              <a:t>=materialåtervinning</a:t>
            </a:r>
            <a:endParaRPr lang="sv-FI" sz="1200" dirty="0">
              <a:solidFill>
                <a:schemeClr val="tx2"/>
              </a:solidFill>
            </a:endParaRPr>
          </a:p>
        </p:txBody>
      </p:sp>
      <p:sp>
        <p:nvSpPr>
          <p:cNvPr id="7" name="textruta 6">
            <a:extLst>
              <a:ext uri="{FF2B5EF4-FFF2-40B4-BE49-F238E27FC236}">
                <a16:creationId xmlns:a16="http://schemas.microsoft.com/office/drawing/2014/main" id="{1367D2AC-B990-4242-AAFC-04892E10BF16}"/>
              </a:ext>
            </a:extLst>
          </p:cNvPr>
          <p:cNvSpPr txBox="1"/>
          <p:nvPr/>
        </p:nvSpPr>
        <p:spPr>
          <a:xfrm>
            <a:off x="4027589" y="4171632"/>
            <a:ext cx="1432385" cy="276999"/>
          </a:xfrm>
          <a:prstGeom prst="rect">
            <a:avLst/>
          </a:prstGeom>
          <a:noFill/>
        </p:spPr>
        <p:txBody>
          <a:bodyPr wrap="square" rtlCol="0">
            <a:spAutoFit/>
          </a:bodyPr>
          <a:lstStyle/>
          <a:p>
            <a:r>
              <a:rPr lang="sv-SE" sz="1200" dirty="0">
                <a:solidFill>
                  <a:schemeClr val="tx2"/>
                </a:solidFill>
              </a:rPr>
              <a:t>=energiåtervinning</a:t>
            </a:r>
            <a:endParaRPr lang="sv-FI" sz="1200" dirty="0">
              <a:solidFill>
                <a:schemeClr val="tx2"/>
              </a:solidFill>
            </a:endParaRPr>
          </a:p>
        </p:txBody>
      </p:sp>
      <p:sp>
        <p:nvSpPr>
          <p:cNvPr id="9" name="textruta 8">
            <a:extLst>
              <a:ext uri="{FF2B5EF4-FFF2-40B4-BE49-F238E27FC236}">
                <a16:creationId xmlns:a16="http://schemas.microsoft.com/office/drawing/2014/main" id="{E5E41EBE-C901-4FDF-9C54-80EAF5854ADF}"/>
              </a:ext>
            </a:extLst>
          </p:cNvPr>
          <p:cNvSpPr txBox="1"/>
          <p:nvPr/>
        </p:nvSpPr>
        <p:spPr>
          <a:xfrm>
            <a:off x="5845816" y="4171632"/>
            <a:ext cx="1871085" cy="276999"/>
          </a:xfrm>
          <a:prstGeom prst="rect">
            <a:avLst/>
          </a:prstGeom>
          <a:noFill/>
        </p:spPr>
        <p:txBody>
          <a:bodyPr wrap="square" rtlCol="0">
            <a:spAutoFit/>
          </a:bodyPr>
          <a:lstStyle/>
          <a:p>
            <a:r>
              <a:rPr lang="sv-SE" sz="1200" dirty="0"/>
              <a:t>=</a:t>
            </a:r>
            <a:r>
              <a:rPr lang="sv-SE" sz="1200" dirty="0">
                <a:solidFill>
                  <a:schemeClr val="tx2"/>
                </a:solidFill>
              </a:rPr>
              <a:t>deponi/avstjälpningsplats</a:t>
            </a:r>
            <a:endParaRPr lang="sv-FI" sz="1200" dirty="0">
              <a:solidFill>
                <a:schemeClr val="tx2"/>
              </a:solidFill>
            </a:endParaRPr>
          </a:p>
        </p:txBody>
      </p:sp>
      <p:sp>
        <p:nvSpPr>
          <p:cNvPr id="10" name="textruta 9">
            <a:extLst>
              <a:ext uri="{FF2B5EF4-FFF2-40B4-BE49-F238E27FC236}">
                <a16:creationId xmlns:a16="http://schemas.microsoft.com/office/drawing/2014/main" id="{E66EFAD6-1095-484E-9AD0-7B1B31CDFDC8}"/>
              </a:ext>
            </a:extLst>
          </p:cNvPr>
          <p:cNvSpPr txBox="1"/>
          <p:nvPr/>
        </p:nvSpPr>
        <p:spPr>
          <a:xfrm>
            <a:off x="2356639" y="204666"/>
            <a:ext cx="5114204" cy="369332"/>
          </a:xfrm>
          <a:prstGeom prst="rect">
            <a:avLst/>
          </a:prstGeom>
          <a:noFill/>
        </p:spPr>
        <p:txBody>
          <a:bodyPr wrap="square" rtlCol="0">
            <a:spAutoFit/>
          </a:bodyPr>
          <a:lstStyle/>
          <a:p>
            <a:r>
              <a:rPr lang="sv-SE" dirty="0">
                <a:solidFill>
                  <a:schemeClr val="tx2"/>
                </a:solidFill>
                <a:latin typeface="+mj-lt"/>
              </a:rPr>
              <a:t>Hanteringen av samhällsavfall i Finland 2002–2018 </a:t>
            </a:r>
            <a:endParaRPr lang="sv-FI" dirty="0">
              <a:solidFill>
                <a:schemeClr val="tx2"/>
              </a:solidFill>
              <a:latin typeface="+mj-lt"/>
            </a:endParaRPr>
          </a:p>
        </p:txBody>
      </p:sp>
    </p:spTree>
    <p:extLst>
      <p:ext uri="{BB962C8B-B14F-4D97-AF65-F5344CB8AC3E}">
        <p14:creationId xmlns:p14="http://schemas.microsoft.com/office/powerpoint/2010/main" val="180291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ECD0E4-EC77-4AEB-BB00-D857D3FCC229}"/>
              </a:ext>
            </a:extLst>
          </p:cNvPr>
          <p:cNvSpPr>
            <a:spLocks noGrp="1"/>
          </p:cNvSpPr>
          <p:nvPr>
            <p:ph type="title"/>
          </p:nvPr>
        </p:nvSpPr>
        <p:spPr/>
        <p:txBody>
          <a:bodyPr/>
          <a:lstStyle/>
          <a:p>
            <a:endParaRPr lang="sv-SE"/>
          </a:p>
        </p:txBody>
      </p:sp>
      <p:pic>
        <p:nvPicPr>
          <p:cNvPr id="6" name="Platshållare för innehåll 5">
            <a:extLst>
              <a:ext uri="{FF2B5EF4-FFF2-40B4-BE49-F238E27FC236}">
                <a16:creationId xmlns:a16="http://schemas.microsoft.com/office/drawing/2014/main" id="{271645D8-EEAC-4591-B27F-3D753226AD14}"/>
              </a:ext>
            </a:extLst>
          </p:cNvPr>
          <p:cNvPicPr>
            <a:picLocks noGrp="1" noChangeAspect="1"/>
          </p:cNvPicPr>
          <p:nvPr>
            <p:ph idx="1"/>
          </p:nvPr>
        </p:nvPicPr>
        <p:blipFill>
          <a:blip r:embed="rId3"/>
          <a:stretch>
            <a:fillRect/>
          </a:stretch>
        </p:blipFill>
        <p:spPr>
          <a:xfrm>
            <a:off x="1716974" y="637736"/>
            <a:ext cx="5710052" cy="4169571"/>
          </a:xfrm>
        </p:spPr>
      </p:pic>
      <p:sp>
        <p:nvSpPr>
          <p:cNvPr id="4" name="Platshållare för sidfot 3">
            <a:extLst>
              <a:ext uri="{FF2B5EF4-FFF2-40B4-BE49-F238E27FC236}">
                <a16:creationId xmlns:a16="http://schemas.microsoft.com/office/drawing/2014/main" id="{FDE19A3A-7359-4887-9362-A9C1FB179300}"/>
              </a:ext>
            </a:extLst>
          </p:cNvPr>
          <p:cNvSpPr>
            <a:spLocks noGrp="1"/>
          </p:cNvSpPr>
          <p:nvPr>
            <p:ph type="ftr" sz="quarter" idx="11"/>
          </p:nvPr>
        </p:nvSpPr>
        <p:spPr/>
        <p:txBody>
          <a:bodyPr/>
          <a:lstStyle/>
          <a:p>
            <a:r>
              <a:rPr lang="fi-FI"/>
              <a:t>stormossen.fi</a:t>
            </a:r>
            <a:endParaRPr lang="fi-FI" dirty="0"/>
          </a:p>
        </p:txBody>
      </p:sp>
      <p:sp>
        <p:nvSpPr>
          <p:cNvPr id="3" name="textruta 2">
            <a:extLst>
              <a:ext uri="{FF2B5EF4-FFF2-40B4-BE49-F238E27FC236}">
                <a16:creationId xmlns:a16="http://schemas.microsoft.com/office/drawing/2014/main" id="{93F4A7A6-672B-4B1E-AA7F-C8F21DA10A35}"/>
              </a:ext>
            </a:extLst>
          </p:cNvPr>
          <p:cNvSpPr txBox="1"/>
          <p:nvPr/>
        </p:nvSpPr>
        <p:spPr>
          <a:xfrm>
            <a:off x="6821291" y="4028710"/>
            <a:ext cx="2749874" cy="954107"/>
          </a:xfrm>
          <a:prstGeom prst="rect">
            <a:avLst/>
          </a:prstGeom>
          <a:noFill/>
        </p:spPr>
        <p:txBody>
          <a:bodyPr wrap="square" rtlCol="0">
            <a:spAutoFit/>
          </a:bodyPr>
          <a:lstStyle/>
          <a:p>
            <a:pPr lvl="0"/>
            <a:r>
              <a:rPr lang="sv-FI" sz="1400" dirty="0">
                <a:solidFill>
                  <a:schemeClr val="tx2"/>
                </a:solidFill>
              </a:rPr>
              <a:t>Stormossen 2019:</a:t>
            </a:r>
          </a:p>
          <a:p>
            <a:pPr lvl="0"/>
            <a:r>
              <a:rPr lang="sv-FI" sz="1400" dirty="0">
                <a:solidFill>
                  <a:schemeClr val="tx2"/>
                </a:solidFill>
              </a:rPr>
              <a:t>Materialåtervinning: 49,3 %</a:t>
            </a:r>
            <a:endParaRPr lang="sv-SE" sz="1400" dirty="0">
              <a:solidFill>
                <a:schemeClr val="tx2"/>
              </a:solidFill>
            </a:endParaRPr>
          </a:p>
          <a:p>
            <a:pPr lvl="0"/>
            <a:r>
              <a:rPr lang="sv-FI" sz="1400" dirty="0">
                <a:solidFill>
                  <a:schemeClr val="tx2"/>
                </a:solidFill>
              </a:rPr>
              <a:t>Energiåtervinning: 50,0 %</a:t>
            </a:r>
            <a:endParaRPr lang="sv-SE" sz="1400" dirty="0">
              <a:solidFill>
                <a:schemeClr val="tx2"/>
              </a:solidFill>
            </a:endParaRPr>
          </a:p>
          <a:p>
            <a:pPr lvl="0"/>
            <a:r>
              <a:rPr lang="sv-FI" sz="1400" dirty="0">
                <a:solidFill>
                  <a:schemeClr val="tx2"/>
                </a:solidFill>
              </a:rPr>
              <a:t>Deponi: 0,7 %</a:t>
            </a:r>
            <a:endParaRPr lang="sv-SE" sz="1400" dirty="0">
              <a:solidFill>
                <a:schemeClr val="tx2"/>
              </a:solidFill>
            </a:endParaRPr>
          </a:p>
        </p:txBody>
      </p:sp>
      <p:sp>
        <p:nvSpPr>
          <p:cNvPr id="7" name="textruta 6">
            <a:extLst>
              <a:ext uri="{FF2B5EF4-FFF2-40B4-BE49-F238E27FC236}">
                <a16:creationId xmlns:a16="http://schemas.microsoft.com/office/drawing/2014/main" id="{B11C5FD2-171D-465D-95E2-89C46FC49A47}"/>
              </a:ext>
            </a:extLst>
          </p:cNvPr>
          <p:cNvSpPr txBox="1"/>
          <p:nvPr/>
        </p:nvSpPr>
        <p:spPr>
          <a:xfrm>
            <a:off x="860898" y="2468400"/>
            <a:ext cx="4786008" cy="369332"/>
          </a:xfrm>
          <a:prstGeom prst="rect">
            <a:avLst/>
          </a:prstGeom>
          <a:noFill/>
        </p:spPr>
        <p:txBody>
          <a:bodyPr wrap="square">
            <a:spAutoFit/>
          </a:bodyPr>
          <a:lstStyle/>
          <a:p>
            <a:r>
              <a:rPr lang="sv-SE" dirty="0">
                <a:solidFill>
                  <a:schemeClr val="tx2"/>
                </a:solidFill>
              </a:rPr>
              <a:t>TIPS?</a:t>
            </a:r>
            <a:endParaRPr lang="sv-FI" dirty="0">
              <a:solidFill>
                <a:schemeClr val="tx2"/>
              </a:solidFill>
            </a:endParaRPr>
          </a:p>
        </p:txBody>
      </p:sp>
      <p:sp>
        <p:nvSpPr>
          <p:cNvPr id="9" name="textruta 8">
            <a:extLst>
              <a:ext uri="{FF2B5EF4-FFF2-40B4-BE49-F238E27FC236}">
                <a16:creationId xmlns:a16="http://schemas.microsoft.com/office/drawing/2014/main" id="{D2F9462E-6108-469F-A240-A58BD6960124}"/>
              </a:ext>
            </a:extLst>
          </p:cNvPr>
          <p:cNvSpPr txBox="1"/>
          <p:nvPr/>
        </p:nvSpPr>
        <p:spPr>
          <a:xfrm>
            <a:off x="6420255" y="623603"/>
            <a:ext cx="899808" cy="369332"/>
          </a:xfrm>
          <a:prstGeom prst="rect">
            <a:avLst/>
          </a:prstGeom>
          <a:noFill/>
        </p:spPr>
        <p:txBody>
          <a:bodyPr wrap="square">
            <a:spAutoFit/>
          </a:bodyPr>
          <a:lstStyle/>
          <a:p>
            <a:r>
              <a:rPr lang="sv-SE" dirty="0">
                <a:solidFill>
                  <a:schemeClr val="tx2"/>
                </a:solidFill>
              </a:rPr>
              <a:t>HUR?</a:t>
            </a:r>
            <a:endParaRPr lang="sv-FI" dirty="0">
              <a:solidFill>
                <a:schemeClr val="tx2"/>
              </a:solidFill>
            </a:endParaRPr>
          </a:p>
        </p:txBody>
      </p:sp>
      <p:sp>
        <p:nvSpPr>
          <p:cNvPr id="11" name="textruta 10">
            <a:extLst>
              <a:ext uri="{FF2B5EF4-FFF2-40B4-BE49-F238E27FC236}">
                <a16:creationId xmlns:a16="http://schemas.microsoft.com/office/drawing/2014/main" id="{01B09165-8CC8-47F4-9F13-42A63572B9EA}"/>
              </a:ext>
            </a:extLst>
          </p:cNvPr>
          <p:cNvSpPr txBox="1"/>
          <p:nvPr/>
        </p:nvSpPr>
        <p:spPr>
          <a:xfrm>
            <a:off x="6608068" y="3459480"/>
            <a:ext cx="2193032" cy="369332"/>
          </a:xfrm>
          <a:prstGeom prst="rect">
            <a:avLst/>
          </a:prstGeom>
          <a:noFill/>
        </p:spPr>
        <p:txBody>
          <a:bodyPr wrap="square" rtlCol="0">
            <a:spAutoFit/>
          </a:bodyPr>
          <a:lstStyle/>
          <a:p>
            <a:r>
              <a:rPr lang="sv-SE" dirty="0">
                <a:solidFill>
                  <a:schemeClr val="tx2"/>
                </a:solidFill>
              </a:rPr>
              <a:t>VARFÖR?</a:t>
            </a:r>
            <a:endParaRPr lang="sv-FI" dirty="0">
              <a:solidFill>
                <a:schemeClr val="tx2"/>
              </a:solidFill>
            </a:endParaRPr>
          </a:p>
        </p:txBody>
      </p:sp>
      <p:cxnSp>
        <p:nvCxnSpPr>
          <p:cNvPr id="13" name="Rak pilkoppling 12">
            <a:extLst>
              <a:ext uri="{FF2B5EF4-FFF2-40B4-BE49-F238E27FC236}">
                <a16:creationId xmlns:a16="http://schemas.microsoft.com/office/drawing/2014/main" id="{87A13CB8-8F7A-446D-A1F9-E195E6BA71BD}"/>
              </a:ext>
            </a:extLst>
          </p:cNvPr>
          <p:cNvCxnSpPr/>
          <p:nvPr/>
        </p:nvCxnSpPr>
        <p:spPr>
          <a:xfrm flipV="1">
            <a:off x="1551562" y="2388140"/>
            <a:ext cx="2149812" cy="264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982AB246-D5A9-4D82-AD98-5E72C0BC3624}"/>
              </a:ext>
            </a:extLst>
          </p:cNvPr>
          <p:cNvCxnSpPr/>
          <p:nvPr/>
        </p:nvCxnSpPr>
        <p:spPr>
          <a:xfrm flipH="1">
            <a:off x="5680953" y="1094362"/>
            <a:ext cx="1040860" cy="408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C8636091-7A2B-45A6-AF90-C949FADE29C3}"/>
              </a:ext>
            </a:extLst>
          </p:cNvPr>
          <p:cNvCxnSpPr/>
          <p:nvPr/>
        </p:nvCxnSpPr>
        <p:spPr>
          <a:xfrm flipH="1" flipV="1">
            <a:off x="5277255" y="2962510"/>
            <a:ext cx="1330813" cy="681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23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31996F-6248-40ED-99F2-8D1E72C163F3}"/>
              </a:ext>
            </a:extLst>
          </p:cNvPr>
          <p:cNvSpPr>
            <a:spLocks noGrp="1"/>
          </p:cNvSpPr>
          <p:nvPr>
            <p:ph type="title"/>
          </p:nvPr>
        </p:nvSpPr>
        <p:spPr/>
        <p:txBody>
          <a:bodyPr/>
          <a:lstStyle/>
          <a:p>
            <a:r>
              <a:rPr lang="sv-FI" dirty="0">
                <a:latin typeface="+mj-lt"/>
              </a:rPr>
              <a:t>Bioavfall</a:t>
            </a:r>
          </a:p>
        </p:txBody>
      </p:sp>
      <p:pic>
        <p:nvPicPr>
          <p:cNvPr id="7" name="Platshållare för innehåll 6">
            <a:extLst>
              <a:ext uri="{FF2B5EF4-FFF2-40B4-BE49-F238E27FC236}">
                <a16:creationId xmlns:a16="http://schemas.microsoft.com/office/drawing/2014/main" id="{03EFEF20-585F-4183-A631-5B30EED8DD8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16200000">
            <a:off x="4898410" y="375383"/>
            <a:ext cx="3068078" cy="4602118"/>
          </a:xfrm>
        </p:spPr>
      </p:pic>
      <p:sp>
        <p:nvSpPr>
          <p:cNvPr id="4" name="Platshållare för text 3">
            <a:extLst>
              <a:ext uri="{FF2B5EF4-FFF2-40B4-BE49-F238E27FC236}">
                <a16:creationId xmlns:a16="http://schemas.microsoft.com/office/drawing/2014/main" id="{FF4D3191-80F5-40EE-B6E7-0F37F127EE8A}"/>
              </a:ext>
            </a:extLst>
          </p:cNvPr>
          <p:cNvSpPr>
            <a:spLocks noGrp="1"/>
          </p:cNvSpPr>
          <p:nvPr>
            <p:ph type="body" sz="half" idx="2"/>
          </p:nvPr>
        </p:nvSpPr>
        <p:spPr/>
        <p:txBody>
          <a:bodyPr>
            <a:normAutofit/>
          </a:bodyPr>
          <a:lstStyle/>
          <a:p>
            <a:pPr marL="171450" indent="-171450">
              <a:buFont typeface="Arial" panose="020B0604020202020204" pitchFamily="34" charset="0"/>
              <a:buChar char="•"/>
            </a:pPr>
            <a:r>
              <a:rPr lang="sv-FI" sz="1400" dirty="0">
                <a:latin typeface="+mn-lt"/>
              </a:rPr>
              <a:t>Organiskt, nedbrytbart avfall</a:t>
            </a:r>
          </a:p>
          <a:p>
            <a:pPr marL="171450" indent="-171450">
              <a:buFont typeface="Arial" panose="020B0604020202020204" pitchFamily="34" charset="0"/>
              <a:buChar char="•"/>
            </a:pPr>
            <a:r>
              <a:rPr lang="sv-FI" sz="1400" dirty="0">
                <a:latin typeface="+mn-lt"/>
              </a:rPr>
              <a:t>Bioavfall i brännbart avfall tar energi ur processen eftersom vått avfall brinner dåligt. </a:t>
            </a:r>
          </a:p>
          <a:p>
            <a:pPr marL="171450" indent="-171450">
              <a:buFont typeface="Arial" panose="020B0604020202020204" pitchFamily="34" charset="0"/>
              <a:buChar char="•"/>
            </a:pPr>
            <a:r>
              <a:rPr lang="sv-FI" sz="1400" dirty="0">
                <a:latin typeface="+mn-lt"/>
              </a:rPr>
              <a:t>Av bioavfall producerar Stormossen </a:t>
            </a:r>
            <a:r>
              <a:rPr lang="sv-FI" sz="1400" dirty="0" err="1">
                <a:latin typeface="+mn-lt"/>
              </a:rPr>
              <a:t>fordonsgas</a:t>
            </a:r>
            <a:r>
              <a:rPr lang="sv-FI" sz="1400" dirty="0">
                <a:latin typeface="+mn-lt"/>
              </a:rPr>
              <a:t> och kompostjord. </a:t>
            </a:r>
          </a:p>
          <a:p>
            <a:pPr marL="171450" indent="-171450">
              <a:buFont typeface="Arial" panose="020B0604020202020204" pitchFamily="34" charset="0"/>
              <a:buChar char="•"/>
            </a:pPr>
            <a:endParaRPr lang="sv-FI" dirty="0"/>
          </a:p>
        </p:txBody>
      </p:sp>
      <p:sp>
        <p:nvSpPr>
          <p:cNvPr id="5" name="Platshållare för sidfot 4">
            <a:extLst>
              <a:ext uri="{FF2B5EF4-FFF2-40B4-BE49-F238E27FC236}">
                <a16:creationId xmlns:a16="http://schemas.microsoft.com/office/drawing/2014/main" id="{F0E281F3-46F4-43B0-A737-2E98F1913AD5}"/>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396903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0F8CDAC-77F8-4051-B409-5DF42620FF81}"/>
              </a:ext>
            </a:extLst>
          </p:cNvPr>
          <p:cNvSpPr>
            <a:spLocks noGrp="1"/>
          </p:cNvSpPr>
          <p:nvPr>
            <p:ph type="ftr" sz="quarter" idx="11"/>
          </p:nvPr>
        </p:nvSpPr>
        <p:spPr/>
        <p:txBody>
          <a:bodyPr/>
          <a:lstStyle/>
          <a:p>
            <a:r>
              <a:rPr lang="fi-FI"/>
              <a:t>stormossen.fi</a:t>
            </a:r>
            <a:endParaRPr lang="fi-FI" dirty="0"/>
          </a:p>
        </p:txBody>
      </p:sp>
      <p:pic>
        <p:nvPicPr>
          <p:cNvPr id="5" name="Platshållare för bild 4">
            <a:extLst>
              <a:ext uri="{FF2B5EF4-FFF2-40B4-BE49-F238E27FC236}">
                <a16:creationId xmlns:a16="http://schemas.microsoft.com/office/drawing/2014/main" id="{5A430869-D06B-4685-BDEB-BD82AED8F5C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93422955"/>
      </p:ext>
    </p:extLst>
  </p:cSld>
  <p:clrMapOvr>
    <a:masterClrMapping/>
  </p:clrMapOvr>
</p:sld>
</file>

<file path=ppt/theme/theme1.xml><?xml version="1.0" encoding="utf-8"?>
<a:theme xmlns:a="http://schemas.openxmlformats.org/drawingml/2006/main" name="Office-tema">
  <a:themeElements>
    <a:clrScheme name="STORMOSSEN">
      <a:dk1>
        <a:srgbClr val="000000"/>
      </a:dk1>
      <a:lt1>
        <a:srgbClr val="FFFFFF"/>
      </a:lt1>
      <a:dk2>
        <a:srgbClr val="223C1E"/>
      </a:dk2>
      <a:lt2>
        <a:srgbClr val="F0EBE0"/>
      </a:lt2>
      <a:accent1>
        <a:srgbClr val="30261D"/>
      </a:accent1>
      <a:accent2>
        <a:srgbClr val="F0EBE0"/>
      </a:accent2>
      <a:accent3>
        <a:srgbClr val="223C1E"/>
      </a:accent3>
      <a:accent4>
        <a:srgbClr val="93E6B3"/>
      </a:accent4>
      <a:accent5>
        <a:srgbClr val="FF7F61"/>
      </a:accent5>
      <a:accent6>
        <a:srgbClr val="EBAD2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rmossen_ppt-mall_02" id="{54CEAFFE-3B01-CE4D-B044-35A998BC924E}" vid="{A8D665AD-6A8F-854F-AD03-5CADAE9E6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Stormossen_ppt-template_20190304 (002)</Template>
  <TotalTime>4420</TotalTime>
  <Words>2207</Words>
  <Application>Microsoft Office PowerPoint</Application>
  <PresentationFormat>Bildspel på skärmen (16:9)</PresentationFormat>
  <Paragraphs>202</Paragraphs>
  <Slides>21</Slides>
  <Notes>14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21</vt:i4>
      </vt:variant>
    </vt:vector>
  </HeadingPairs>
  <TitlesOfParts>
    <vt:vector size="26" baseType="lpstr">
      <vt:lpstr>Arial</vt:lpstr>
      <vt:lpstr>Calibri</vt:lpstr>
      <vt:lpstr>Calibri Light</vt:lpstr>
      <vt:lpstr>Wingdings</vt:lpstr>
      <vt:lpstr>Office-tema</vt:lpstr>
      <vt:lpstr>Sortering och återvinning</vt:lpstr>
      <vt:lpstr>Stormossen –  ett bolag som hanterar avfall  </vt:lpstr>
      <vt:lpstr>Har du besökt..?</vt:lpstr>
      <vt:lpstr>PowerPoint-presentation</vt:lpstr>
      <vt:lpstr>PowerPoint-presentation</vt:lpstr>
      <vt:lpstr>PowerPoint-presentation</vt:lpstr>
      <vt:lpstr>PowerPoint-presentation</vt:lpstr>
      <vt:lpstr>Bioavfall</vt:lpstr>
      <vt:lpstr>PowerPoint-presentation</vt:lpstr>
      <vt:lpstr>Papper</vt:lpstr>
      <vt:lpstr>Metall</vt:lpstr>
      <vt:lpstr>Glasförpackningar</vt:lpstr>
      <vt:lpstr>Problem i glassorteringen</vt:lpstr>
      <vt:lpstr>Plastförpackningar</vt:lpstr>
      <vt:lpstr>Plastraffinaderiet vid Fortum</vt:lpstr>
      <vt:lpstr>Kartongförpackningar</vt:lpstr>
      <vt:lpstr>Brännbart avfall</vt:lpstr>
      <vt:lpstr>Batterier</vt:lpstr>
      <vt:lpstr>Farligt avfall</vt:lpstr>
      <vt:lpstr>El- och elektronikskrot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Sortering och återvinning</dc:title>
  <dc:creator>Sini Hemming</dc:creator>
  <cp:lastModifiedBy>Sini Hemming</cp:lastModifiedBy>
  <cp:revision>91</cp:revision>
  <dcterms:created xsi:type="dcterms:W3CDTF">2019-08-13T10:02:16Z</dcterms:created>
  <dcterms:modified xsi:type="dcterms:W3CDTF">2020-07-10T11:41:00Z</dcterms:modified>
</cp:coreProperties>
</file>